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1"/>
    <p:sldMasterId id="2147483660" r:id="rId2"/>
    <p:sldMasterId id="2147483661" r:id="rId3"/>
    <p:sldMasterId id="2147483662" r:id="rId4"/>
    <p:sldMasterId id="2147483663" r:id="rId5"/>
  </p:sldMasterIdLst>
  <p:notesMasterIdLst>
    <p:notesMasterId r:id="rId24"/>
  </p:notesMasterIdLst>
  <p:handoutMasterIdLst>
    <p:handoutMasterId r:id="rId25"/>
  </p:handoutMasterIdLst>
  <p:sldIdLst>
    <p:sldId id="257" r:id="rId6"/>
    <p:sldId id="258" r:id="rId7"/>
    <p:sldId id="285" r:id="rId8"/>
    <p:sldId id="286" r:id="rId9"/>
    <p:sldId id="287" r:id="rId10"/>
    <p:sldId id="289" r:id="rId11"/>
    <p:sldId id="288" r:id="rId12"/>
    <p:sldId id="290" r:id="rId13"/>
    <p:sldId id="269" r:id="rId14"/>
    <p:sldId id="267" r:id="rId15"/>
    <p:sldId id="291" r:id="rId16"/>
    <p:sldId id="292" r:id="rId17"/>
    <p:sldId id="296" r:id="rId18"/>
    <p:sldId id="298" r:id="rId19"/>
    <p:sldId id="293" r:id="rId20"/>
    <p:sldId id="294" r:id="rId21"/>
    <p:sldId id="297" r:id="rId22"/>
    <p:sldId id="259" r:id="rId23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B4"/>
    <a:srgbClr val="0033CC"/>
    <a:srgbClr val="003399"/>
    <a:srgbClr val="3333FF"/>
    <a:srgbClr val="3333CC"/>
    <a:srgbClr val="0000FF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93875" autoAdjust="0"/>
  </p:normalViewPr>
  <p:slideViewPr>
    <p:cSldViewPr>
      <p:cViewPr varScale="1">
        <p:scale>
          <a:sx n="123" d="100"/>
          <a:sy n="123" d="100"/>
        </p:scale>
        <p:origin x="21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F572-265B-3547-BC13-FCABC9ED0447}" type="datetimeFigureOut">
              <a:rPr lang="en-US" smtClean="0"/>
              <a:t>1/13/25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D4195-DB73-2948-AAE3-1992059A4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6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2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fld id="{AF339365-9AAE-4473-BF43-687E300CC71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868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DF00B-398C-4E32-A106-4EFC87DFAA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6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804F3-1F08-4F79-8004-EB8AE6F905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856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C1C0B-A663-4676-98A1-EF2B0305DC8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535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9E1F5-56A0-4092-8225-C60227A118F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27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E223F-1B41-4171-8A8F-48E3E08B557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140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8630A-5A24-4AF5-8F66-7351743884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187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D3C-8DAA-4E9B-A2FB-8311C2F98C0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84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E535D-A06A-468D-A90E-EB638E36CFC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011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D119-87EF-4256-90AF-48015D9F24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806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AC713-78D8-4984-95D4-4FF8F2B61A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6294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D9E2C-54B9-41F4-8A75-685EC36FDB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34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16C61-14C4-4AE7-93C7-F4B6C59C883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748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7B6BF-2C52-4BDE-8452-EF6BF7F5B27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939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D0D25-200A-48E8-9DDC-62FF0E140F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5642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4115E-AF98-4ED5-8C11-3B9BEE12EDB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798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E9FC2-E98C-4F23-9B53-6ACB1EC38CD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040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49B22-775F-47F2-BB39-AB61C96BBDB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603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226F5-8834-4AA6-B58D-F267DCAD1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928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4131B-21CC-4493-8A15-CB73888D0B1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094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34EED-9150-4CBA-936D-69B651A6C2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72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8AE18-2A9D-4F31-9547-7F6DAE83B85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3456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C30F2-9D2A-4E04-93BB-C67D265F9F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08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C4142-2AF2-4C81-AF7A-E8BA01F519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7242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88C6-7EA3-44BB-A5F1-1E34EBE592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514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554ED-928E-4E9C-BDF8-1051F03C90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355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1C57-2C44-473C-9386-A931A836DC6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007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955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1341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B0ED0-AA16-40FE-AF3A-4C33E99CDA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4659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D6AD-AF07-42B5-9D46-5539309758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80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155EF-A800-4D1A-B1F9-AA6D8893917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91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70062-1BFD-4FAE-8485-7BAF2138066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219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F441C-5005-4038-84DB-2FDDB93481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7866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104E6-0F91-44E7-9B5E-F664EBA0AB8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909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D0B03-4C4F-4E9E-BB4E-3FB1746A83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69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3AC32-1D6B-4D70-805C-E15AC96883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541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1F062-751B-4EE9-900C-7289453D44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631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41DA4-678B-431F-80DB-70D7FF838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00281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AC23B-4C7F-4ED8-A02D-7FB18565B1C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963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C30C1-A8FB-470F-8DDB-BC6F509634E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0318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BC0D9-E6BB-4FB2-B907-408BB5D78A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5793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B2410-B111-4672-B80A-1470C985BF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6867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7D119-C395-4B9B-B9E2-89E1228764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7878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60316-90B9-47E1-9D52-5114F42BC12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7798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18A5-4C2C-4EE1-920D-EDA3AE8694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8419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FB6D-48BA-406B-907B-8A5D67E9CB6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56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224B9-9B2F-4D4E-B8CB-81B920F9B5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712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45D5D-4683-4050-B25A-4DE8243920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914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67F9-B259-41B4-84A7-FFB3DF4E7E5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255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E36D1-BADA-4678-B8BD-92B0B8C9113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2798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99DFC-976C-4D6B-8193-C5AF489C30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6557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8A63F-6A54-442E-88AD-E00D272E60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7782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01B87-1841-4BFE-85BB-CBB0D4F951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66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816B-6821-463E-94FD-740CBB093CB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26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9E861-AD90-4143-ABAD-63B485863CD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907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43882-8A51-4435-921E-75A4987E1B4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916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A35C1-EB63-4480-AB2E-C5E855A028E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0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BFBFBF"/>
            </a:gs>
            <a:gs pos="60001">
              <a:srgbClr val="D9D9D9"/>
            </a:gs>
            <a:gs pos="100000">
              <a:srgbClr val="D9D9D9"/>
            </a:gs>
          </a:gsLst>
          <a:lin ang="54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684412_high_Purpl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29" name="Picture 7" descr="UW.Wordmark_ctr_whit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31" name="Picture 8" descr="UW_W-Logo_RGB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23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AB0948D-7B13-4C95-ADBF-523A4CD9FA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600FB78-9F76-4BA3-B607-145052372DC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5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076" name="Picture 8" descr="UW_W-Logo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553200"/>
            <a:ext cx="69215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A38662-C29B-4744-AC2F-5D09956BA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5FCF6E-81D6-41FA-94ED-9718693F5E3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3" name="Picture 9" descr="UW.Wordmark_ct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5" name="Picture 8" descr="UW_W-Logo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51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5475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715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FEC22B-A995-420B-97FC-0CF5935C30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developer.arm.com/documentation/ddi0403/ee/?lang=en" TargetMode="External"/><Relationship Id="rId5" Type="http://schemas.openxmlformats.org/officeDocument/2006/relationships/hyperlink" Target="https://www.sciencedirect.com/topics/computer-science/conditional-execution" TargetMode="Externa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lmanarif.bitbucket.io/visual/" TargetMode="External"/><Relationship Id="rId2" Type="http://schemas.openxmlformats.org/officeDocument/2006/relationships/hyperlink" Target="https://salmanarif.bitbucket.io/visual/supported_instructions.html" TargetMode="Externa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3.png"/><Relationship Id="rId4" Type="http://schemas.openxmlformats.org/officeDocument/2006/relationships/hyperlink" Target="https://salmanarif.bitbucket.io/visual/downloads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mconverter.com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/>
          </p:cNvSpPr>
          <p:nvPr>
            <p:ph type="ctrTitle"/>
          </p:nvPr>
        </p:nvSpPr>
        <p:spPr>
          <a:xfrm>
            <a:off x="4800600" y="228600"/>
            <a:ext cx="4343400" cy="612775"/>
          </a:xfrm>
        </p:spPr>
        <p:txBody>
          <a:bodyPr/>
          <a:lstStyle/>
          <a:p>
            <a: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  <a:t>CSS 422 Hardware and Computer Organization</a:t>
            </a:r>
            <a:b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altLang="ko-KR" sz="1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147" name="Rectangle 6"/>
          <p:cNvSpPr>
            <a:spLocks/>
          </p:cNvSpPr>
          <p:nvPr/>
        </p:nvSpPr>
        <p:spPr bwMode="auto">
          <a:xfrm>
            <a:off x="381000" y="1676400"/>
            <a:ext cx="853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 eaLnBrk="0" hangingPunct="0">
              <a:spcBef>
                <a:spcPct val="20000"/>
              </a:spcBef>
              <a:buFont typeface="Arial" charset="0"/>
              <a:buNone/>
            </a:pPr>
            <a:r>
              <a:rPr lang="en-US" altLang="ko-KR" sz="4800" dirty="0">
                <a:solidFill>
                  <a:schemeClr val="bg1"/>
                </a:solidFill>
              </a:rPr>
              <a:t>CPU Architecture and Assembler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371600" y="4391025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>
              <a:spcBef>
                <a:spcPct val="20000"/>
              </a:spcBef>
              <a:buFont typeface="Arial" charset="0"/>
              <a:buNone/>
            </a:pPr>
            <a:r>
              <a:rPr lang="en-US" altLang="ja-JP" sz="3200" dirty="0">
                <a:solidFill>
                  <a:schemeClr val="bg1"/>
                </a:solidFill>
              </a:rPr>
              <a:t>Professor: Munehiro Fukuda</a:t>
            </a:r>
          </a:p>
          <a:p>
            <a:pPr algn="ctr" defTabSz="457200">
              <a:spcBef>
                <a:spcPct val="20000"/>
              </a:spcBef>
              <a:buFont typeface="Arial" charset="0"/>
              <a:buNone/>
            </a:pP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43492" y="3650218"/>
            <a:ext cx="70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ea typeface="굴림" pitchFamily="50" charset="-127"/>
              </a:rPr>
              <a:t>Ver. 3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DF00B-398C-4E32-A106-4EFC87DFAA0A}" type="slidenum">
              <a:rPr lang="ko-KR" altLang="en-US" smtClean="0"/>
              <a:pPr>
                <a:defRPr/>
              </a:pPr>
              <a:t>0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altLang="ja-JP" dirty="0"/>
              <a:t>Memory</a:t>
            </a:r>
            <a:r>
              <a:rPr lang="ja-JP" altLang="en-US" dirty="0"/>
              <a:t> </a:t>
            </a:r>
            <a:r>
              <a:rPr lang="en-US" altLang="ja-JP" dirty="0"/>
              <a:t>Alignment</a:t>
            </a:r>
            <a:endParaRPr lang="en-US" dirty="0"/>
          </a:p>
        </p:txBody>
      </p:sp>
      <p:sp>
        <p:nvSpPr>
          <p:cNvPr id="273" name="Content Placeholder 272"/>
          <p:cNvSpPr>
            <a:spLocks noGrp="1"/>
          </p:cNvSpPr>
          <p:nvPr>
            <p:ph idx="1"/>
          </p:nvPr>
        </p:nvSpPr>
        <p:spPr>
          <a:xfrm>
            <a:off x="2807280" y="1652493"/>
            <a:ext cx="3581400" cy="309562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400" b="1" i="1" dirty="0"/>
              <a:t>Half word or Word memory operations</a:t>
            </a:r>
            <a:r>
              <a:rPr lang="en-US" sz="1400" dirty="0"/>
              <a:t>, should be applied to only even addresses.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For a misaligned transfer, more than one bus cycle may be required: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Degrades CPU performance</a:t>
            </a:r>
          </a:p>
          <a:p>
            <a:pPr>
              <a:lnSpc>
                <a:spcPct val="110000"/>
              </a:lnSpc>
            </a:pPr>
            <a:r>
              <a:rPr lang="en-US" sz="1400" b="1" i="1" dirty="0">
                <a:solidFill>
                  <a:srgbClr val="0066FF"/>
                </a:solidFill>
              </a:rPr>
              <a:t>Instruction words</a:t>
            </a:r>
            <a:r>
              <a:rPr lang="en-US" sz="1400" dirty="0"/>
              <a:t> should be aligned on word boundaries: otherwise bus error.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183" name="Rectangle 4"/>
          <p:cNvSpPr>
            <a:spLocks noChangeArrowheads="1"/>
          </p:cNvSpPr>
          <p:nvPr/>
        </p:nvSpPr>
        <p:spPr bwMode="auto">
          <a:xfrm>
            <a:off x="460375" y="1046162"/>
            <a:ext cx="361950" cy="171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84" name="Group 124"/>
          <p:cNvGrpSpPr>
            <a:grpSpLocks/>
          </p:cNvGrpSpPr>
          <p:nvPr/>
        </p:nvGrpSpPr>
        <p:grpSpPr bwMode="auto">
          <a:xfrm>
            <a:off x="822325" y="1131887"/>
            <a:ext cx="1254125" cy="1547813"/>
            <a:chOff x="526" y="962"/>
            <a:chExt cx="378" cy="975"/>
          </a:xfrm>
        </p:grpSpPr>
        <p:sp>
          <p:nvSpPr>
            <p:cNvPr id="185" name="Line 5"/>
            <p:cNvSpPr>
              <a:spLocks noChangeShapeType="1"/>
            </p:cNvSpPr>
            <p:nvPr/>
          </p:nvSpPr>
          <p:spPr bwMode="auto">
            <a:xfrm>
              <a:off x="526" y="962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86" name="Line 6"/>
            <p:cNvSpPr>
              <a:spLocks noChangeShapeType="1"/>
            </p:cNvSpPr>
            <p:nvPr/>
          </p:nvSpPr>
          <p:spPr bwMode="auto">
            <a:xfrm>
              <a:off x="526" y="1028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87" name="Line 7"/>
            <p:cNvSpPr>
              <a:spLocks noChangeShapeType="1"/>
            </p:cNvSpPr>
            <p:nvPr/>
          </p:nvSpPr>
          <p:spPr bwMode="auto">
            <a:xfrm>
              <a:off x="526" y="1094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88" name="Line 8"/>
            <p:cNvSpPr>
              <a:spLocks noChangeShapeType="1"/>
            </p:cNvSpPr>
            <p:nvPr/>
          </p:nvSpPr>
          <p:spPr bwMode="auto">
            <a:xfrm>
              <a:off x="526" y="1160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89" name="Line 9"/>
            <p:cNvSpPr>
              <a:spLocks noChangeShapeType="1"/>
            </p:cNvSpPr>
            <p:nvPr/>
          </p:nvSpPr>
          <p:spPr bwMode="auto">
            <a:xfrm>
              <a:off x="526" y="1220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0" name="Line 10"/>
            <p:cNvSpPr>
              <a:spLocks noChangeShapeType="1"/>
            </p:cNvSpPr>
            <p:nvPr/>
          </p:nvSpPr>
          <p:spPr bwMode="auto">
            <a:xfrm>
              <a:off x="526" y="1286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1" name="Line 11"/>
            <p:cNvSpPr>
              <a:spLocks noChangeShapeType="1"/>
            </p:cNvSpPr>
            <p:nvPr/>
          </p:nvSpPr>
          <p:spPr bwMode="auto">
            <a:xfrm>
              <a:off x="526" y="1352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2" name="Line 12"/>
            <p:cNvSpPr>
              <a:spLocks noChangeShapeType="1"/>
            </p:cNvSpPr>
            <p:nvPr/>
          </p:nvSpPr>
          <p:spPr bwMode="auto">
            <a:xfrm>
              <a:off x="526" y="1418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3" name="Line 13"/>
            <p:cNvSpPr>
              <a:spLocks noChangeShapeType="1"/>
            </p:cNvSpPr>
            <p:nvPr/>
          </p:nvSpPr>
          <p:spPr bwMode="auto">
            <a:xfrm>
              <a:off x="526" y="1481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4" name="Line 14"/>
            <p:cNvSpPr>
              <a:spLocks noChangeShapeType="1"/>
            </p:cNvSpPr>
            <p:nvPr/>
          </p:nvSpPr>
          <p:spPr bwMode="auto">
            <a:xfrm>
              <a:off x="526" y="1547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5" name="Line 15"/>
            <p:cNvSpPr>
              <a:spLocks noChangeShapeType="1"/>
            </p:cNvSpPr>
            <p:nvPr/>
          </p:nvSpPr>
          <p:spPr bwMode="auto">
            <a:xfrm>
              <a:off x="526" y="1613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6" name="Line 16"/>
            <p:cNvSpPr>
              <a:spLocks noChangeShapeType="1"/>
            </p:cNvSpPr>
            <p:nvPr/>
          </p:nvSpPr>
          <p:spPr bwMode="auto">
            <a:xfrm>
              <a:off x="526" y="1679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7" name="Line 17"/>
            <p:cNvSpPr>
              <a:spLocks noChangeShapeType="1"/>
            </p:cNvSpPr>
            <p:nvPr/>
          </p:nvSpPr>
          <p:spPr bwMode="auto">
            <a:xfrm>
              <a:off x="526" y="1739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8" name="Line 18"/>
            <p:cNvSpPr>
              <a:spLocks noChangeShapeType="1"/>
            </p:cNvSpPr>
            <p:nvPr/>
          </p:nvSpPr>
          <p:spPr bwMode="auto">
            <a:xfrm>
              <a:off x="526" y="1805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9" name="Line 19"/>
            <p:cNvSpPr>
              <a:spLocks noChangeShapeType="1"/>
            </p:cNvSpPr>
            <p:nvPr/>
          </p:nvSpPr>
          <p:spPr bwMode="auto">
            <a:xfrm>
              <a:off x="526" y="1871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00" name="Line 20"/>
            <p:cNvSpPr>
              <a:spLocks noChangeShapeType="1"/>
            </p:cNvSpPr>
            <p:nvPr/>
          </p:nvSpPr>
          <p:spPr bwMode="auto">
            <a:xfrm>
              <a:off x="526" y="1937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201" name="Text Box 22"/>
          <p:cNvSpPr txBox="1">
            <a:spLocks noChangeArrowheads="1"/>
          </p:cNvSpPr>
          <p:nvPr/>
        </p:nvSpPr>
        <p:spPr bwMode="auto">
          <a:xfrm>
            <a:off x="582613" y="1025525"/>
            <a:ext cx="3143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D0</a:t>
            </a:r>
          </a:p>
        </p:txBody>
      </p:sp>
      <p:sp>
        <p:nvSpPr>
          <p:cNvPr id="202" name="Text Box 23"/>
          <p:cNvSpPr txBox="1">
            <a:spLocks noChangeArrowheads="1"/>
          </p:cNvSpPr>
          <p:nvPr/>
        </p:nvSpPr>
        <p:spPr bwMode="auto">
          <a:xfrm>
            <a:off x="515938" y="2573337"/>
            <a:ext cx="3714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D15</a:t>
            </a:r>
          </a:p>
        </p:txBody>
      </p:sp>
      <p:sp>
        <p:nvSpPr>
          <p:cNvPr id="203" name="Text Box 24"/>
          <p:cNvSpPr txBox="1">
            <a:spLocks noChangeArrowheads="1"/>
          </p:cNvSpPr>
          <p:nvPr/>
        </p:nvSpPr>
        <p:spPr bwMode="auto">
          <a:xfrm>
            <a:off x="577850" y="1725612"/>
            <a:ext cx="314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D7</a:t>
            </a:r>
          </a:p>
        </p:txBody>
      </p:sp>
      <p:sp>
        <p:nvSpPr>
          <p:cNvPr id="204" name="Text Box 25"/>
          <p:cNvSpPr txBox="1">
            <a:spLocks noChangeArrowheads="1"/>
          </p:cNvSpPr>
          <p:nvPr/>
        </p:nvSpPr>
        <p:spPr bwMode="auto">
          <a:xfrm>
            <a:off x="577850" y="1849437"/>
            <a:ext cx="314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D8</a:t>
            </a:r>
          </a:p>
        </p:txBody>
      </p:sp>
      <p:sp>
        <p:nvSpPr>
          <p:cNvPr id="205" name="Line 58"/>
          <p:cNvSpPr>
            <a:spLocks noChangeShapeType="1"/>
          </p:cNvSpPr>
          <p:nvPr/>
        </p:nvSpPr>
        <p:spPr bwMode="auto">
          <a:xfrm>
            <a:off x="996950" y="3089275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6" name="Line 59"/>
          <p:cNvSpPr>
            <a:spLocks noChangeShapeType="1"/>
          </p:cNvSpPr>
          <p:nvPr/>
        </p:nvSpPr>
        <p:spPr bwMode="auto">
          <a:xfrm>
            <a:off x="996950" y="3194050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7" name="Line 60"/>
          <p:cNvSpPr>
            <a:spLocks noChangeShapeType="1"/>
          </p:cNvSpPr>
          <p:nvPr/>
        </p:nvSpPr>
        <p:spPr bwMode="auto">
          <a:xfrm>
            <a:off x="996950" y="3298825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8" name="Line 61"/>
          <p:cNvSpPr>
            <a:spLocks noChangeShapeType="1"/>
          </p:cNvSpPr>
          <p:nvPr/>
        </p:nvSpPr>
        <p:spPr bwMode="auto">
          <a:xfrm>
            <a:off x="996950" y="3403600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9" name="Line 62"/>
          <p:cNvSpPr>
            <a:spLocks noChangeShapeType="1"/>
          </p:cNvSpPr>
          <p:nvPr/>
        </p:nvSpPr>
        <p:spPr bwMode="auto">
          <a:xfrm>
            <a:off x="996950" y="3498850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0" name="Line 63"/>
          <p:cNvSpPr>
            <a:spLocks noChangeShapeType="1"/>
          </p:cNvSpPr>
          <p:nvPr/>
        </p:nvSpPr>
        <p:spPr bwMode="auto">
          <a:xfrm>
            <a:off x="996950" y="3603625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1" name="Line 64"/>
          <p:cNvSpPr>
            <a:spLocks noChangeShapeType="1"/>
          </p:cNvSpPr>
          <p:nvPr/>
        </p:nvSpPr>
        <p:spPr bwMode="auto">
          <a:xfrm>
            <a:off x="996950" y="3708400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2" name="Line 65"/>
          <p:cNvSpPr>
            <a:spLocks noChangeShapeType="1"/>
          </p:cNvSpPr>
          <p:nvPr/>
        </p:nvSpPr>
        <p:spPr bwMode="auto">
          <a:xfrm>
            <a:off x="996950" y="3813175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3" name="Line 66"/>
          <p:cNvSpPr>
            <a:spLocks noChangeShapeType="1"/>
          </p:cNvSpPr>
          <p:nvPr/>
        </p:nvSpPr>
        <p:spPr bwMode="auto">
          <a:xfrm>
            <a:off x="996950" y="3913187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4" name="Line 67"/>
          <p:cNvSpPr>
            <a:spLocks noChangeShapeType="1"/>
          </p:cNvSpPr>
          <p:nvPr/>
        </p:nvSpPr>
        <p:spPr bwMode="auto">
          <a:xfrm>
            <a:off x="996950" y="4017962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5" name="Line 68"/>
          <p:cNvSpPr>
            <a:spLocks noChangeShapeType="1"/>
          </p:cNvSpPr>
          <p:nvPr/>
        </p:nvSpPr>
        <p:spPr bwMode="auto">
          <a:xfrm>
            <a:off x="996950" y="4122737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6" name="Line 69"/>
          <p:cNvSpPr>
            <a:spLocks noChangeShapeType="1"/>
          </p:cNvSpPr>
          <p:nvPr/>
        </p:nvSpPr>
        <p:spPr bwMode="auto">
          <a:xfrm>
            <a:off x="996950" y="4227512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7" name="Line 70"/>
          <p:cNvSpPr>
            <a:spLocks noChangeShapeType="1"/>
          </p:cNvSpPr>
          <p:nvPr/>
        </p:nvSpPr>
        <p:spPr bwMode="auto">
          <a:xfrm>
            <a:off x="996950" y="4322762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8" name="Line 71"/>
          <p:cNvSpPr>
            <a:spLocks noChangeShapeType="1"/>
          </p:cNvSpPr>
          <p:nvPr/>
        </p:nvSpPr>
        <p:spPr bwMode="auto">
          <a:xfrm>
            <a:off x="996950" y="4427537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9" name="Line 72"/>
          <p:cNvSpPr>
            <a:spLocks noChangeShapeType="1"/>
          </p:cNvSpPr>
          <p:nvPr/>
        </p:nvSpPr>
        <p:spPr bwMode="auto">
          <a:xfrm>
            <a:off x="996950" y="4532312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0" name="Line 73"/>
          <p:cNvSpPr>
            <a:spLocks noChangeShapeType="1"/>
          </p:cNvSpPr>
          <p:nvPr/>
        </p:nvSpPr>
        <p:spPr bwMode="auto">
          <a:xfrm>
            <a:off x="996950" y="4637087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1" name="Line 74"/>
          <p:cNvSpPr>
            <a:spLocks noChangeShapeType="1"/>
          </p:cNvSpPr>
          <p:nvPr/>
        </p:nvSpPr>
        <p:spPr bwMode="auto">
          <a:xfrm>
            <a:off x="1006475" y="4746625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2" name="Line 75"/>
          <p:cNvSpPr>
            <a:spLocks noChangeShapeType="1"/>
          </p:cNvSpPr>
          <p:nvPr/>
        </p:nvSpPr>
        <p:spPr bwMode="auto">
          <a:xfrm>
            <a:off x="1006475" y="4851400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3" name="Line 76"/>
          <p:cNvSpPr>
            <a:spLocks noChangeShapeType="1"/>
          </p:cNvSpPr>
          <p:nvPr/>
        </p:nvSpPr>
        <p:spPr bwMode="auto">
          <a:xfrm>
            <a:off x="1006475" y="4956175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4" name="Line 77"/>
          <p:cNvSpPr>
            <a:spLocks noChangeShapeType="1"/>
          </p:cNvSpPr>
          <p:nvPr/>
        </p:nvSpPr>
        <p:spPr bwMode="auto">
          <a:xfrm>
            <a:off x="1006475" y="5060950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5" name="Line 78"/>
          <p:cNvSpPr>
            <a:spLocks noChangeShapeType="1"/>
          </p:cNvSpPr>
          <p:nvPr/>
        </p:nvSpPr>
        <p:spPr bwMode="auto">
          <a:xfrm>
            <a:off x="1006475" y="5156200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6" name="Line 79"/>
          <p:cNvSpPr>
            <a:spLocks noChangeShapeType="1"/>
          </p:cNvSpPr>
          <p:nvPr/>
        </p:nvSpPr>
        <p:spPr bwMode="auto">
          <a:xfrm>
            <a:off x="1006475" y="5260975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7" name="Line 80"/>
          <p:cNvSpPr>
            <a:spLocks noChangeShapeType="1"/>
          </p:cNvSpPr>
          <p:nvPr/>
        </p:nvSpPr>
        <p:spPr bwMode="auto">
          <a:xfrm>
            <a:off x="1006475" y="5365750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8" name="Line 81"/>
          <p:cNvSpPr>
            <a:spLocks noChangeShapeType="1"/>
          </p:cNvSpPr>
          <p:nvPr/>
        </p:nvSpPr>
        <p:spPr bwMode="auto">
          <a:xfrm>
            <a:off x="1006475" y="5470525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9" name="Line 82"/>
          <p:cNvSpPr>
            <a:spLocks noChangeShapeType="1"/>
          </p:cNvSpPr>
          <p:nvPr/>
        </p:nvSpPr>
        <p:spPr bwMode="auto">
          <a:xfrm>
            <a:off x="1006475" y="5570537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0" name="Line 83"/>
          <p:cNvSpPr>
            <a:spLocks noChangeShapeType="1"/>
          </p:cNvSpPr>
          <p:nvPr/>
        </p:nvSpPr>
        <p:spPr bwMode="auto">
          <a:xfrm>
            <a:off x="1006475" y="5675312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1" name="Line 84"/>
          <p:cNvSpPr>
            <a:spLocks noChangeShapeType="1"/>
          </p:cNvSpPr>
          <p:nvPr/>
        </p:nvSpPr>
        <p:spPr bwMode="auto">
          <a:xfrm>
            <a:off x="1006475" y="5780087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2" name="Line 85"/>
          <p:cNvSpPr>
            <a:spLocks noChangeShapeType="1"/>
          </p:cNvSpPr>
          <p:nvPr/>
        </p:nvSpPr>
        <p:spPr bwMode="auto">
          <a:xfrm>
            <a:off x="1006475" y="5884862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3" name="Line 86"/>
          <p:cNvSpPr>
            <a:spLocks noChangeShapeType="1"/>
          </p:cNvSpPr>
          <p:nvPr/>
        </p:nvSpPr>
        <p:spPr bwMode="auto">
          <a:xfrm>
            <a:off x="1006475" y="5980112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4" name="Line 87"/>
          <p:cNvSpPr>
            <a:spLocks noChangeShapeType="1"/>
          </p:cNvSpPr>
          <p:nvPr/>
        </p:nvSpPr>
        <p:spPr bwMode="auto">
          <a:xfrm>
            <a:off x="1006475" y="6084887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5" name="Line 88"/>
          <p:cNvSpPr>
            <a:spLocks noChangeShapeType="1"/>
          </p:cNvSpPr>
          <p:nvPr/>
        </p:nvSpPr>
        <p:spPr bwMode="auto">
          <a:xfrm>
            <a:off x="1006475" y="6189662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6" name="Line 89"/>
          <p:cNvSpPr>
            <a:spLocks noChangeShapeType="1"/>
          </p:cNvSpPr>
          <p:nvPr/>
        </p:nvSpPr>
        <p:spPr bwMode="auto">
          <a:xfrm>
            <a:off x="1006475" y="6294437"/>
            <a:ext cx="167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7" name="Rectangle 90"/>
          <p:cNvSpPr>
            <a:spLocks noChangeArrowheads="1"/>
          </p:cNvSpPr>
          <p:nvPr/>
        </p:nvSpPr>
        <p:spPr bwMode="auto">
          <a:xfrm>
            <a:off x="381000" y="2995612"/>
            <a:ext cx="617538" cy="33940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8" name="Text Box 91"/>
          <p:cNvSpPr txBox="1">
            <a:spLocks noChangeArrowheads="1"/>
          </p:cNvSpPr>
          <p:nvPr/>
        </p:nvSpPr>
        <p:spPr bwMode="auto">
          <a:xfrm>
            <a:off x="741363" y="3009900"/>
            <a:ext cx="3143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D0</a:t>
            </a:r>
          </a:p>
        </p:txBody>
      </p:sp>
      <p:sp>
        <p:nvSpPr>
          <p:cNvPr id="239" name="Text Box 92"/>
          <p:cNvSpPr txBox="1">
            <a:spLocks noChangeArrowheads="1"/>
          </p:cNvSpPr>
          <p:nvPr/>
        </p:nvSpPr>
        <p:spPr bwMode="auto">
          <a:xfrm>
            <a:off x="747713" y="3700462"/>
            <a:ext cx="314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D7</a:t>
            </a:r>
          </a:p>
        </p:txBody>
      </p:sp>
      <p:sp>
        <p:nvSpPr>
          <p:cNvPr id="240" name="Text Box 93"/>
          <p:cNvSpPr txBox="1">
            <a:spLocks noChangeArrowheads="1"/>
          </p:cNvSpPr>
          <p:nvPr/>
        </p:nvSpPr>
        <p:spPr bwMode="auto">
          <a:xfrm>
            <a:off x="747713" y="3824287"/>
            <a:ext cx="314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D8</a:t>
            </a:r>
          </a:p>
        </p:txBody>
      </p:sp>
      <p:sp>
        <p:nvSpPr>
          <p:cNvPr id="241" name="Text Box 94"/>
          <p:cNvSpPr txBox="1">
            <a:spLocks noChangeArrowheads="1"/>
          </p:cNvSpPr>
          <p:nvPr/>
        </p:nvSpPr>
        <p:spPr bwMode="auto">
          <a:xfrm>
            <a:off x="684213" y="4529137"/>
            <a:ext cx="3714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D15</a:t>
            </a:r>
          </a:p>
        </p:txBody>
      </p:sp>
      <p:sp>
        <p:nvSpPr>
          <p:cNvPr id="242" name="Text Box 95"/>
          <p:cNvSpPr txBox="1">
            <a:spLocks noChangeArrowheads="1"/>
          </p:cNvSpPr>
          <p:nvPr/>
        </p:nvSpPr>
        <p:spPr bwMode="auto">
          <a:xfrm>
            <a:off x="687388" y="4645025"/>
            <a:ext cx="3714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D16</a:t>
            </a:r>
          </a:p>
        </p:txBody>
      </p:sp>
      <p:sp>
        <p:nvSpPr>
          <p:cNvPr id="243" name="Text Box 96"/>
          <p:cNvSpPr txBox="1">
            <a:spLocks noChangeArrowheads="1"/>
          </p:cNvSpPr>
          <p:nvPr/>
        </p:nvSpPr>
        <p:spPr bwMode="auto">
          <a:xfrm>
            <a:off x="688975" y="5351462"/>
            <a:ext cx="3714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D23</a:t>
            </a:r>
          </a:p>
        </p:txBody>
      </p:sp>
      <p:sp>
        <p:nvSpPr>
          <p:cNvPr id="244" name="Text Box 97"/>
          <p:cNvSpPr txBox="1">
            <a:spLocks noChangeArrowheads="1"/>
          </p:cNvSpPr>
          <p:nvPr/>
        </p:nvSpPr>
        <p:spPr bwMode="auto">
          <a:xfrm>
            <a:off x="688975" y="5468937"/>
            <a:ext cx="3714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D24</a:t>
            </a:r>
          </a:p>
        </p:txBody>
      </p:sp>
      <p:sp>
        <p:nvSpPr>
          <p:cNvPr id="245" name="Text Box 98"/>
          <p:cNvSpPr txBox="1">
            <a:spLocks noChangeArrowheads="1"/>
          </p:cNvSpPr>
          <p:nvPr/>
        </p:nvSpPr>
        <p:spPr bwMode="auto">
          <a:xfrm>
            <a:off x="708025" y="6186487"/>
            <a:ext cx="3714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D31</a:t>
            </a:r>
          </a:p>
        </p:txBody>
      </p:sp>
      <p:sp>
        <p:nvSpPr>
          <p:cNvPr id="246" name="Rectangle 102"/>
          <p:cNvSpPr>
            <a:spLocks noChangeArrowheads="1"/>
          </p:cNvSpPr>
          <p:nvPr/>
        </p:nvSpPr>
        <p:spPr bwMode="auto">
          <a:xfrm>
            <a:off x="1228725" y="5573712"/>
            <a:ext cx="152400" cy="698500"/>
          </a:xfrm>
          <a:prstGeom prst="rect">
            <a:avLst/>
          </a:prstGeom>
          <a:solidFill>
            <a:srgbClr val="99FF99"/>
          </a:solidFill>
          <a:ln w="19050">
            <a:solidFill>
              <a:srgbClr val="99FF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7" name="Text Box 103"/>
          <p:cNvSpPr txBox="1">
            <a:spLocks noChangeArrowheads="1"/>
          </p:cNvSpPr>
          <p:nvPr/>
        </p:nvSpPr>
        <p:spPr bwMode="auto">
          <a:xfrm rot="16200000">
            <a:off x="1072357" y="5830093"/>
            <a:ext cx="4508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byte0</a:t>
            </a:r>
          </a:p>
        </p:txBody>
      </p:sp>
      <p:sp>
        <p:nvSpPr>
          <p:cNvPr id="248" name="Rectangle 104"/>
          <p:cNvSpPr>
            <a:spLocks noChangeArrowheads="1"/>
          </p:cNvSpPr>
          <p:nvPr/>
        </p:nvSpPr>
        <p:spPr bwMode="auto">
          <a:xfrm>
            <a:off x="1228725" y="4754562"/>
            <a:ext cx="152400" cy="711200"/>
          </a:xfrm>
          <a:prstGeom prst="rect">
            <a:avLst/>
          </a:prstGeom>
          <a:solidFill>
            <a:srgbClr val="FF99CC"/>
          </a:solidFill>
          <a:ln w="19050">
            <a:solidFill>
              <a:srgbClr val="FF99C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9" name="Text Box 105"/>
          <p:cNvSpPr txBox="1">
            <a:spLocks noChangeArrowheads="1"/>
          </p:cNvSpPr>
          <p:nvPr/>
        </p:nvSpPr>
        <p:spPr bwMode="auto">
          <a:xfrm rot="16200000">
            <a:off x="1073944" y="4971256"/>
            <a:ext cx="450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byte1</a:t>
            </a:r>
          </a:p>
        </p:txBody>
      </p:sp>
      <p:sp>
        <p:nvSpPr>
          <p:cNvPr id="250" name="Rectangle 106"/>
          <p:cNvSpPr>
            <a:spLocks noChangeArrowheads="1"/>
          </p:cNvSpPr>
          <p:nvPr/>
        </p:nvSpPr>
        <p:spPr bwMode="auto">
          <a:xfrm>
            <a:off x="1235075" y="3922712"/>
            <a:ext cx="152400" cy="711200"/>
          </a:xfrm>
          <a:prstGeom prst="rect">
            <a:avLst/>
          </a:prstGeom>
          <a:solidFill>
            <a:srgbClr val="6699FF"/>
          </a:solidFill>
          <a:ln w="19050">
            <a:solidFill>
              <a:srgbClr val="6699FF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1" name="Text Box 107"/>
          <p:cNvSpPr txBox="1">
            <a:spLocks noChangeArrowheads="1"/>
          </p:cNvSpPr>
          <p:nvPr/>
        </p:nvSpPr>
        <p:spPr bwMode="auto">
          <a:xfrm rot="16200000">
            <a:off x="1082675" y="4160838"/>
            <a:ext cx="4587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>
                <a:solidFill>
                  <a:srgbClr val="FFFFCC"/>
                </a:solidFill>
              </a:rPr>
              <a:t>byte2</a:t>
            </a:r>
          </a:p>
        </p:txBody>
      </p:sp>
      <p:sp>
        <p:nvSpPr>
          <p:cNvPr id="252" name="Rectangle 108"/>
          <p:cNvSpPr>
            <a:spLocks noChangeArrowheads="1"/>
          </p:cNvSpPr>
          <p:nvPr/>
        </p:nvSpPr>
        <p:spPr bwMode="auto">
          <a:xfrm>
            <a:off x="1235075" y="3097212"/>
            <a:ext cx="152400" cy="6985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3" name="Text Box 109"/>
          <p:cNvSpPr txBox="1">
            <a:spLocks noChangeArrowheads="1"/>
          </p:cNvSpPr>
          <p:nvPr/>
        </p:nvSpPr>
        <p:spPr bwMode="auto">
          <a:xfrm rot="16200000">
            <a:off x="1080294" y="3353594"/>
            <a:ext cx="450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byte3</a:t>
            </a:r>
          </a:p>
        </p:txBody>
      </p:sp>
      <p:sp>
        <p:nvSpPr>
          <p:cNvPr id="254" name="Rectangle 110"/>
          <p:cNvSpPr>
            <a:spLocks noChangeArrowheads="1"/>
          </p:cNvSpPr>
          <p:nvPr/>
        </p:nvSpPr>
        <p:spPr bwMode="auto">
          <a:xfrm>
            <a:off x="1685925" y="4741862"/>
            <a:ext cx="152400" cy="1536700"/>
          </a:xfrm>
          <a:prstGeom prst="rect">
            <a:avLst/>
          </a:prstGeom>
          <a:solidFill>
            <a:srgbClr val="99FF99"/>
          </a:solidFill>
          <a:ln w="19050">
            <a:solidFill>
              <a:srgbClr val="99FF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5" name="Text Box 111"/>
          <p:cNvSpPr txBox="1">
            <a:spLocks noChangeArrowheads="1"/>
          </p:cNvSpPr>
          <p:nvPr/>
        </p:nvSpPr>
        <p:spPr bwMode="auto">
          <a:xfrm rot="16200000">
            <a:off x="1487488" y="5407024"/>
            <a:ext cx="534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word0</a:t>
            </a:r>
          </a:p>
        </p:txBody>
      </p:sp>
      <p:sp>
        <p:nvSpPr>
          <p:cNvPr id="256" name="Rectangle 112"/>
          <p:cNvSpPr>
            <a:spLocks noChangeArrowheads="1"/>
          </p:cNvSpPr>
          <p:nvPr/>
        </p:nvSpPr>
        <p:spPr bwMode="auto">
          <a:xfrm>
            <a:off x="1698625" y="3078162"/>
            <a:ext cx="152400" cy="1536700"/>
          </a:xfrm>
          <a:prstGeom prst="rect">
            <a:avLst/>
          </a:prstGeom>
          <a:solidFill>
            <a:srgbClr val="FF99CC"/>
          </a:solidFill>
          <a:ln w="19050">
            <a:solidFill>
              <a:srgbClr val="FF99C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" name="Text Box 113"/>
          <p:cNvSpPr txBox="1">
            <a:spLocks noChangeArrowheads="1"/>
          </p:cNvSpPr>
          <p:nvPr/>
        </p:nvSpPr>
        <p:spPr bwMode="auto">
          <a:xfrm rot="16200000">
            <a:off x="1500188" y="3743324"/>
            <a:ext cx="534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word1</a:t>
            </a:r>
          </a:p>
        </p:txBody>
      </p:sp>
      <p:sp>
        <p:nvSpPr>
          <p:cNvPr id="258" name="Rectangle 114"/>
          <p:cNvSpPr>
            <a:spLocks noChangeArrowheads="1"/>
          </p:cNvSpPr>
          <p:nvPr/>
        </p:nvSpPr>
        <p:spPr bwMode="auto">
          <a:xfrm>
            <a:off x="2143125" y="3084512"/>
            <a:ext cx="152400" cy="3206750"/>
          </a:xfrm>
          <a:prstGeom prst="rect">
            <a:avLst/>
          </a:prstGeom>
          <a:solidFill>
            <a:srgbClr val="99FF99"/>
          </a:solidFill>
          <a:ln w="19050">
            <a:solidFill>
              <a:srgbClr val="99FF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9" name="Text Box 115"/>
          <p:cNvSpPr txBox="1">
            <a:spLocks noChangeArrowheads="1"/>
          </p:cNvSpPr>
          <p:nvPr/>
        </p:nvSpPr>
        <p:spPr bwMode="auto">
          <a:xfrm rot="16200000">
            <a:off x="1793875" y="4629150"/>
            <a:ext cx="8270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Longword0</a:t>
            </a:r>
          </a:p>
        </p:txBody>
      </p:sp>
      <p:sp>
        <p:nvSpPr>
          <p:cNvPr id="260" name="Text Box 118"/>
          <p:cNvSpPr txBox="1">
            <a:spLocks noChangeArrowheads="1"/>
          </p:cNvSpPr>
          <p:nvPr/>
        </p:nvSpPr>
        <p:spPr bwMode="auto">
          <a:xfrm rot="16200000">
            <a:off x="1644650" y="1816100"/>
            <a:ext cx="139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 b="1"/>
              <a:t>16-bit wide data bus</a:t>
            </a:r>
          </a:p>
        </p:txBody>
      </p:sp>
      <p:sp>
        <p:nvSpPr>
          <p:cNvPr id="261" name="Text Box 119"/>
          <p:cNvSpPr txBox="1">
            <a:spLocks noChangeArrowheads="1"/>
          </p:cNvSpPr>
          <p:nvPr/>
        </p:nvSpPr>
        <p:spPr bwMode="auto">
          <a:xfrm rot="16200000">
            <a:off x="2139950" y="4632325"/>
            <a:ext cx="139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 b="1"/>
              <a:t>32-bit wide data bus</a:t>
            </a:r>
          </a:p>
        </p:txBody>
      </p:sp>
      <p:sp>
        <p:nvSpPr>
          <p:cNvPr id="262" name="Rectangle 120"/>
          <p:cNvSpPr>
            <a:spLocks noChangeArrowheads="1"/>
          </p:cNvSpPr>
          <p:nvPr/>
        </p:nvSpPr>
        <p:spPr bwMode="auto">
          <a:xfrm>
            <a:off x="908050" y="1960562"/>
            <a:ext cx="152400" cy="698500"/>
          </a:xfrm>
          <a:prstGeom prst="rect">
            <a:avLst/>
          </a:prstGeom>
          <a:solidFill>
            <a:srgbClr val="99FF99"/>
          </a:solidFill>
          <a:ln w="19050">
            <a:solidFill>
              <a:srgbClr val="99FF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" name="Text Box 121"/>
          <p:cNvSpPr txBox="1">
            <a:spLocks noChangeArrowheads="1"/>
          </p:cNvSpPr>
          <p:nvPr/>
        </p:nvSpPr>
        <p:spPr bwMode="auto">
          <a:xfrm rot="16200000">
            <a:off x="751682" y="2216943"/>
            <a:ext cx="4508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byte0</a:t>
            </a:r>
          </a:p>
        </p:txBody>
      </p:sp>
      <p:sp>
        <p:nvSpPr>
          <p:cNvPr id="264" name="Rectangle 122"/>
          <p:cNvSpPr>
            <a:spLocks noChangeArrowheads="1"/>
          </p:cNvSpPr>
          <p:nvPr/>
        </p:nvSpPr>
        <p:spPr bwMode="auto">
          <a:xfrm>
            <a:off x="908050" y="1141412"/>
            <a:ext cx="152400" cy="711200"/>
          </a:xfrm>
          <a:prstGeom prst="rect">
            <a:avLst/>
          </a:prstGeom>
          <a:solidFill>
            <a:srgbClr val="FF99CC"/>
          </a:solidFill>
          <a:ln w="19050">
            <a:solidFill>
              <a:srgbClr val="FF99C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5" name="Text Box 123"/>
          <p:cNvSpPr txBox="1">
            <a:spLocks noChangeArrowheads="1"/>
          </p:cNvSpPr>
          <p:nvPr/>
        </p:nvSpPr>
        <p:spPr bwMode="auto">
          <a:xfrm rot="16200000">
            <a:off x="753269" y="1358106"/>
            <a:ext cx="450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byte1</a:t>
            </a:r>
          </a:p>
        </p:txBody>
      </p:sp>
      <p:sp>
        <p:nvSpPr>
          <p:cNvPr id="266" name="Rectangle 125"/>
          <p:cNvSpPr>
            <a:spLocks noChangeArrowheads="1"/>
          </p:cNvSpPr>
          <p:nvPr/>
        </p:nvSpPr>
        <p:spPr bwMode="auto">
          <a:xfrm>
            <a:off x="1219200" y="1135062"/>
            <a:ext cx="152400" cy="1536700"/>
          </a:xfrm>
          <a:prstGeom prst="rect">
            <a:avLst/>
          </a:prstGeom>
          <a:solidFill>
            <a:srgbClr val="99FF99"/>
          </a:solidFill>
          <a:ln w="19050">
            <a:solidFill>
              <a:srgbClr val="99FF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7" name="Text Box 126"/>
          <p:cNvSpPr txBox="1">
            <a:spLocks noChangeArrowheads="1"/>
          </p:cNvSpPr>
          <p:nvPr/>
        </p:nvSpPr>
        <p:spPr bwMode="auto">
          <a:xfrm rot="16200000">
            <a:off x="1020763" y="1800224"/>
            <a:ext cx="534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word0</a:t>
            </a:r>
          </a:p>
        </p:txBody>
      </p:sp>
      <p:sp>
        <p:nvSpPr>
          <p:cNvPr id="268" name="Rectangle 127"/>
          <p:cNvSpPr>
            <a:spLocks noChangeArrowheads="1"/>
          </p:cNvSpPr>
          <p:nvPr/>
        </p:nvSpPr>
        <p:spPr bwMode="auto">
          <a:xfrm>
            <a:off x="1504950" y="1141412"/>
            <a:ext cx="152400" cy="15367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9" name="Rectangle 128"/>
          <p:cNvSpPr>
            <a:spLocks noChangeArrowheads="1"/>
          </p:cNvSpPr>
          <p:nvPr/>
        </p:nvSpPr>
        <p:spPr bwMode="auto">
          <a:xfrm>
            <a:off x="1841500" y="1128712"/>
            <a:ext cx="152400" cy="15367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0" name="Text Box 129"/>
          <p:cNvSpPr txBox="1">
            <a:spLocks noChangeArrowheads="1"/>
          </p:cNvSpPr>
          <p:nvPr/>
        </p:nvSpPr>
        <p:spPr bwMode="auto">
          <a:xfrm rot="16200000">
            <a:off x="1133475" y="1730375"/>
            <a:ext cx="89693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Longword0-1</a:t>
            </a:r>
          </a:p>
        </p:txBody>
      </p:sp>
      <p:sp>
        <p:nvSpPr>
          <p:cNvPr id="271" name="Text Box 130"/>
          <p:cNvSpPr txBox="1">
            <a:spLocks noChangeArrowheads="1"/>
          </p:cNvSpPr>
          <p:nvPr/>
        </p:nvSpPr>
        <p:spPr bwMode="auto">
          <a:xfrm rot="16200000">
            <a:off x="1470025" y="1806575"/>
            <a:ext cx="89693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Longword0-2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3B85BD-9CB1-544F-8005-74AC47E541EE}"/>
              </a:ext>
            </a:extLst>
          </p:cNvPr>
          <p:cNvGrpSpPr/>
          <p:nvPr/>
        </p:nvGrpSpPr>
        <p:grpSpPr>
          <a:xfrm>
            <a:off x="6400800" y="1419225"/>
            <a:ext cx="2578100" cy="4973638"/>
            <a:chOff x="6324600" y="1419225"/>
            <a:chExt cx="2578100" cy="4973638"/>
          </a:xfrm>
        </p:grpSpPr>
        <p:sp>
          <p:nvSpPr>
            <p:cNvPr id="118" name="Line 153">
              <a:extLst>
                <a:ext uri="{FF2B5EF4-FFF2-40B4-BE49-F238E27FC236}">
                  <a16:creationId xmlns:a16="http://schemas.microsoft.com/office/drawing/2014/main" id="{91AA6730-9DBD-B24F-B5CC-48F40D1A1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081338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19" name="Line 154">
              <a:extLst>
                <a:ext uri="{FF2B5EF4-FFF2-40B4-BE49-F238E27FC236}">
                  <a16:creationId xmlns:a16="http://schemas.microsoft.com/office/drawing/2014/main" id="{28F2E952-7183-7749-BB46-1DD6B074B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186113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0" name="Line 155">
              <a:extLst>
                <a:ext uri="{FF2B5EF4-FFF2-40B4-BE49-F238E27FC236}">
                  <a16:creationId xmlns:a16="http://schemas.microsoft.com/office/drawing/2014/main" id="{2E7F9C4E-B568-8D47-B8AA-20E7CE07B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290888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1" name="Line 156">
              <a:extLst>
                <a:ext uri="{FF2B5EF4-FFF2-40B4-BE49-F238E27FC236}">
                  <a16:creationId xmlns:a16="http://schemas.microsoft.com/office/drawing/2014/main" id="{3BDD6837-B639-A04E-82C7-AD61D314F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395663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2" name="Line 157">
              <a:extLst>
                <a:ext uri="{FF2B5EF4-FFF2-40B4-BE49-F238E27FC236}">
                  <a16:creationId xmlns:a16="http://schemas.microsoft.com/office/drawing/2014/main" id="{640CDE1C-83ED-4647-B33F-AD0FF1F29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490913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3" name="Line 158">
              <a:extLst>
                <a:ext uri="{FF2B5EF4-FFF2-40B4-BE49-F238E27FC236}">
                  <a16:creationId xmlns:a16="http://schemas.microsoft.com/office/drawing/2014/main" id="{937314B7-9E6C-7F41-A8A5-31723F082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595688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4" name="Line 159">
              <a:extLst>
                <a:ext uri="{FF2B5EF4-FFF2-40B4-BE49-F238E27FC236}">
                  <a16:creationId xmlns:a16="http://schemas.microsoft.com/office/drawing/2014/main" id="{5753442C-11D0-8240-8A59-5CA30DF0E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700463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5" name="Line 160">
              <a:extLst>
                <a:ext uri="{FF2B5EF4-FFF2-40B4-BE49-F238E27FC236}">
                  <a16:creationId xmlns:a16="http://schemas.microsoft.com/office/drawing/2014/main" id="{BD552B1C-9C63-FB4C-8676-E1D122D59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805238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6" name="Line 161">
              <a:extLst>
                <a:ext uri="{FF2B5EF4-FFF2-40B4-BE49-F238E27FC236}">
                  <a16:creationId xmlns:a16="http://schemas.microsoft.com/office/drawing/2014/main" id="{17037734-6424-6546-90C2-1A3EBFF3B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905250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7" name="Line 162">
              <a:extLst>
                <a:ext uri="{FF2B5EF4-FFF2-40B4-BE49-F238E27FC236}">
                  <a16:creationId xmlns:a16="http://schemas.microsoft.com/office/drawing/2014/main" id="{FE4F18D3-5C74-4848-B329-E1E06F9CF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4010025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8" name="Line 163">
              <a:extLst>
                <a:ext uri="{FF2B5EF4-FFF2-40B4-BE49-F238E27FC236}">
                  <a16:creationId xmlns:a16="http://schemas.microsoft.com/office/drawing/2014/main" id="{88250ECC-8167-0D45-BB01-36CF8F97B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4114800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29" name="Line 164">
              <a:extLst>
                <a:ext uri="{FF2B5EF4-FFF2-40B4-BE49-F238E27FC236}">
                  <a16:creationId xmlns:a16="http://schemas.microsoft.com/office/drawing/2014/main" id="{AFE58693-511D-D646-816C-A7112A4D0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4219575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0" name="Line 165">
              <a:extLst>
                <a:ext uri="{FF2B5EF4-FFF2-40B4-BE49-F238E27FC236}">
                  <a16:creationId xmlns:a16="http://schemas.microsoft.com/office/drawing/2014/main" id="{D657A3DD-5F40-C044-843E-2B9EEBD63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4314825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1" name="Line 166">
              <a:extLst>
                <a:ext uri="{FF2B5EF4-FFF2-40B4-BE49-F238E27FC236}">
                  <a16:creationId xmlns:a16="http://schemas.microsoft.com/office/drawing/2014/main" id="{14065269-FB66-C844-A8D2-CD64E4262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4419600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2" name="Line 167">
              <a:extLst>
                <a:ext uri="{FF2B5EF4-FFF2-40B4-BE49-F238E27FC236}">
                  <a16:creationId xmlns:a16="http://schemas.microsoft.com/office/drawing/2014/main" id="{AEFF892A-6E2E-FC40-A28C-71A861ABF8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4524375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3" name="Line 168">
              <a:extLst>
                <a:ext uri="{FF2B5EF4-FFF2-40B4-BE49-F238E27FC236}">
                  <a16:creationId xmlns:a16="http://schemas.microsoft.com/office/drawing/2014/main" id="{6E1BDCCB-0FF9-8B45-BC07-C84F43965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4629150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4" name="Line 169">
              <a:extLst>
                <a:ext uri="{FF2B5EF4-FFF2-40B4-BE49-F238E27FC236}">
                  <a16:creationId xmlns:a16="http://schemas.microsoft.com/office/drawing/2014/main" id="{B02B0D01-6EA6-4549-A09C-D89E3B879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4738688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5" name="Line 170">
              <a:extLst>
                <a:ext uri="{FF2B5EF4-FFF2-40B4-BE49-F238E27FC236}">
                  <a16:creationId xmlns:a16="http://schemas.microsoft.com/office/drawing/2014/main" id="{2E186B17-0870-6E4B-86EE-B9E9D0E2C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4843463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6" name="Line 171">
              <a:extLst>
                <a:ext uri="{FF2B5EF4-FFF2-40B4-BE49-F238E27FC236}">
                  <a16:creationId xmlns:a16="http://schemas.microsoft.com/office/drawing/2014/main" id="{0E1349B2-5541-2C4A-8E5C-EE6EB0A0E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4948238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7" name="Line 172">
              <a:extLst>
                <a:ext uri="{FF2B5EF4-FFF2-40B4-BE49-F238E27FC236}">
                  <a16:creationId xmlns:a16="http://schemas.microsoft.com/office/drawing/2014/main" id="{8189BF55-B142-734D-8EC3-75498328A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053013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8" name="Line 173">
              <a:extLst>
                <a:ext uri="{FF2B5EF4-FFF2-40B4-BE49-F238E27FC236}">
                  <a16:creationId xmlns:a16="http://schemas.microsoft.com/office/drawing/2014/main" id="{99266642-889F-A94E-BE01-2F5634F9F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148263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9" name="Line 174">
              <a:extLst>
                <a:ext uri="{FF2B5EF4-FFF2-40B4-BE49-F238E27FC236}">
                  <a16:creationId xmlns:a16="http://schemas.microsoft.com/office/drawing/2014/main" id="{D2CC7144-1A73-A84A-BB5F-8EB167C190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253038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0" name="Line 175">
              <a:extLst>
                <a:ext uri="{FF2B5EF4-FFF2-40B4-BE49-F238E27FC236}">
                  <a16:creationId xmlns:a16="http://schemas.microsoft.com/office/drawing/2014/main" id="{AC0AD114-3023-0345-9D76-FB97A95DF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357813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1" name="Line 176">
              <a:extLst>
                <a:ext uri="{FF2B5EF4-FFF2-40B4-BE49-F238E27FC236}">
                  <a16:creationId xmlns:a16="http://schemas.microsoft.com/office/drawing/2014/main" id="{E1B2B3EC-36E6-134E-9D19-FB6A297C8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462588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2" name="Line 177">
              <a:extLst>
                <a:ext uri="{FF2B5EF4-FFF2-40B4-BE49-F238E27FC236}">
                  <a16:creationId xmlns:a16="http://schemas.microsoft.com/office/drawing/2014/main" id="{BBB80A76-A64B-A644-AE95-E0C06DF9F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562600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3" name="Line 178">
              <a:extLst>
                <a:ext uri="{FF2B5EF4-FFF2-40B4-BE49-F238E27FC236}">
                  <a16:creationId xmlns:a16="http://schemas.microsoft.com/office/drawing/2014/main" id="{290A9556-EA74-574E-ADCE-3454DD618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667375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4" name="Line 179">
              <a:extLst>
                <a:ext uri="{FF2B5EF4-FFF2-40B4-BE49-F238E27FC236}">
                  <a16:creationId xmlns:a16="http://schemas.microsoft.com/office/drawing/2014/main" id="{83411EEF-7E17-F14F-A7E9-A683262540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772150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5" name="Line 180">
              <a:extLst>
                <a:ext uri="{FF2B5EF4-FFF2-40B4-BE49-F238E27FC236}">
                  <a16:creationId xmlns:a16="http://schemas.microsoft.com/office/drawing/2014/main" id="{AC64136C-E711-4C46-A170-131F0CDA78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876925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6" name="Line 181">
              <a:extLst>
                <a:ext uri="{FF2B5EF4-FFF2-40B4-BE49-F238E27FC236}">
                  <a16:creationId xmlns:a16="http://schemas.microsoft.com/office/drawing/2014/main" id="{C58344D9-603F-E744-842C-34258CF4C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5972175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7" name="Line 182">
              <a:extLst>
                <a:ext uri="{FF2B5EF4-FFF2-40B4-BE49-F238E27FC236}">
                  <a16:creationId xmlns:a16="http://schemas.microsoft.com/office/drawing/2014/main" id="{0A372937-0FB3-6B4F-A58E-450A1212A1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6076950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8" name="Line 183">
              <a:extLst>
                <a:ext uri="{FF2B5EF4-FFF2-40B4-BE49-F238E27FC236}">
                  <a16:creationId xmlns:a16="http://schemas.microsoft.com/office/drawing/2014/main" id="{B3317B3B-6D3E-B14C-8C4B-5F2F43F20F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6181725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9" name="Line 184">
              <a:extLst>
                <a:ext uri="{FF2B5EF4-FFF2-40B4-BE49-F238E27FC236}">
                  <a16:creationId xmlns:a16="http://schemas.microsoft.com/office/drawing/2014/main" id="{0ABEAB91-2C98-2F48-8506-525C6DA0A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0075" y="6286500"/>
              <a:ext cx="16779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0" name="Rectangle 185">
              <a:extLst>
                <a:ext uri="{FF2B5EF4-FFF2-40B4-BE49-F238E27FC236}">
                  <a16:creationId xmlns:a16="http://schemas.microsoft.com/office/drawing/2014/main" id="{FDB8A7E1-6951-E249-A108-B316B36BE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2987675"/>
              <a:ext cx="617538" cy="33940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86">
              <a:extLst>
                <a:ext uri="{FF2B5EF4-FFF2-40B4-BE49-F238E27FC236}">
                  <a16:creationId xmlns:a16="http://schemas.microsoft.com/office/drawing/2014/main" id="{F93947A0-82D4-FD4D-BCA0-C36BADD63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4488" y="2992438"/>
              <a:ext cx="31432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D0</a:t>
              </a:r>
            </a:p>
          </p:txBody>
        </p:sp>
        <p:sp>
          <p:nvSpPr>
            <p:cNvPr id="152" name="Text Box 187">
              <a:extLst>
                <a:ext uri="{FF2B5EF4-FFF2-40B4-BE49-F238E27FC236}">
                  <a16:creationId xmlns:a16="http://schemas.microsoft.com/office/drawing/2014/main" id="{C338172B-C20D-FA40-973B-964B50D07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1313" y="3692525"/>
              <a:ext cx="314325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D7</a:t>
              </a:r>
            </a:p>
          </p:txBody>
        </p:sp>
        <p:sp>
          <p:nvSpPr>
            <p:cNvPr id="153" name="Text Box 188">
              <a:extLst>
                <a:ext uri="{FF2B5EF4-FFF2-40B4-BE49-F238E27FC236}">
                  <a16:creationId xmlns:a16="http://schemas.microsoft.com/office/drawing/2014/main" id="{D47BD382-903F-B94C-B813-88CDB5B96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1313" y="3816350"/>
              <a:ext cx="314325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D8</a:t>
              </a:r>
            </a:p>
          </p:txBody>
        </p:sp>
        <p:sp>
          <p:nvSpPr>
            <p:cNvPr id="154" name="Text Box 189">
              <a:extLst>
                <a:ext uri="{FF2B5EF4-FFF2-40B4-BE49-F238E27FC236}">
                  <a16:creationId xmlns:a16="http://schemas.microsoft.com/office/drawing/2014/main" id="{F5420396-DB5A-4A4F-AFC8-75B3F6D01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7813" y="4521200"/>
              <a:ext cx="371475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D15</a:t>
              </a:r>
            </a:p>
          </p:txBody>
        </p:sp>
        <p:sp>
          <p:nvSpPr>
            <p:cNvPr id="155" name="Text Box 190">
              <a:extLst>
                <a:ext uri="{FF2B5EF4-FFF2-40B4-BE49-F238E27FC236}">
                  <a16:creationId xmlns:a16="http://schemas.microsoft.com/office/drawing/2014/main" id="{6127B117-7A90-F549-ADB2-25CEF43EC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0988" y="4637088"/>
              <a:ext cx="3714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D16</a:t>
              </a:r>
            </a:p>
          </p:txBody>
        </p:sp>
        <p:sp>
          <p:nvSpPr>
            <p:cNvPr id="156" name="Text Box 191">
              <a:extLst>
                <a:ext uri="{FF2B5EF4-FFF2-40B4-BE49-F238E27FC236}">
                  <a16:creationId xmlns:a16="http://schemas.microsoft.com/office/drawing/2014/main" id="{800058D4-A987-6442-BAB8-55453B317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2575" y="5343525"/>
              <a:ext cx="371475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D23</a:t>
              </a:r>
            </a:p>
          </p:txBody>
        </p:sp>
        <p:sp>
          <p:nvSpPr>
            <p:cNvPr id="157" name="Text Box 192">
              <a:extLst>
                <a:ext uri="{FF2B5EF4-FFF2-40B4-BE49-F238E27FC236}">
                  <a16:creationId xmlns:a16="http://schemas.microsoft.com/office/drawing/2014/main" id="{758A1BBE-73FF-6341-B921-50EF43960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2575" y="5461000"/>
              <a:ext cx="371475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D24</a:t>
              </a:r>
            </a:p>
          </p:txBody>
        </p:sp>
        <p:sp>
          <p:nvSpPr>
            <p:cNvPr id="158" name="Text Box 193">
              <a:extLst>
                <a:ext uri="{FF2B5EF4-FFF2-40B4-BE49-F238E27FC236}">
                  <a16:creationId xmlns:a16="http://schemas.microsoft.com/office/drawing/2014/main" id="{FDA4DD71-8E7F-2C41-83CE-C492E58BB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1625" y="6178550"/>
              <a:ext cx="371475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D31</a:t>
              </a:r>
            </a:p>
          </p:txBody>
        </p:sp>
        <p:sp>
          <p:nvSpPr>
            <p:cNvPr id="159" name="Rectangle 194">
              <a:extLst>
                <a:ext uri="{FF2B5EF4-FFF2-40B4-BE49-F238E27FC236}">
                  <a16:creationId xmlns:a16="http://schemas.microsoft.com/office/drawing/2014/main" id="{EDA4712B-256B-304A-8FA5-BDBB2BCFA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5" y="5565775"/>
              <a:ext cx="152400" cy="698500"/>
            </a:xfrm>
            <a:prstGeom prst="rect">
              <a:avLst/>
            </a:prstGeom>
            <a:solidFill>
              <a:srgbClr val="99FF99"/>
            </a:solidFill>
            <a:ln w="19050">
              <a:solidFill>
                <a:srgbClr val="99FF99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Text Box 195">
              <a:extLst>
                <a:ext uri="{FF2B5EF4-FFF2-40B4-BE49-F238E27FC236}">
                  <a16:creationId xmlns:a16="http://schemas.microsoft.com/office/drawing/2014/main" id="{20ADD716-57E2-BA42-927F-84549FC5C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015957" y="5822156"/>
              <a:ext cx="4508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byte0</a:t>
              </a:r>
            </a:p>
          </p:txBody>
        </p:sp>
        <p:sp>
          <p:nvSpPr>
            <p:cNvPr id="161" name="Rectangle 196">
              <a:extLst>
                <a:ext uri="{FF2B5EF4-FFF2-40B4-BE49-F238E27FC236}">
                  <a16:creationId xmlns:a16="http://schemas.microsoft.com/office/drawing/2014/main" id="{A488D464-D80A-3941-AD57-FE5DD376D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5" y="4746625"/>
              <a:ext cx="152400" cy="711200"/>
            </a:xfrm>
            <a:prstGeom prst="rect">
              <a:avLst/>
            </a:prstGeom>
            <a:solidFill>
              <a:srgbClr val="FF99CC"/>
            </a:solidFill>
            <a:ln w="19050">
              <a:solidFill>
                <a:srgbClr val="FF99CC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Text Box 197">
              <a:extLst>
                <a:ext uri="{FF2B5EF4-FFF2-40B4-BE49-F238E27FC236}">
                  <a16:creationId xmlns:a16="http://schemas.microsoft.com/office/drawing/2014/main" id="{D8A43075-4795-BB42-BB67-9554F6912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017544" y="4963319"/>
              <a:ext cx="4508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byte1</a:t>
              </a:r>
            </a:p>
          </p:txBody>
        </p:sp>
        <p:sp>
          <p:nvSpPr>
            <p:cNvPr id="163" name="Rectangle 198">
              <a:extLst>
                <a:ext uri="{FF2B5EF4-FFF2-40B4-BE49-F238E27FC236}">
                  <a16:creationId xmlns:a16="http://schemas.microsoft.com/office/drawing/2014/main" id="{819782B1-35CA-9C41-AEDC-1FDC3831F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675" y="3914775"/>
              <a:ext cx="152400" cy="711200"/>
            </a:xfrm>
            <a:prstGeom prst="rect">
              <a:avLst/>
            </a:prstGeom>
            <a:solidFill>
              <a:srgbClr val="6699FF"/>
            </a:solidFill>
            <a:ln w="19050">
              <a:solidFill>
                <a:srgbClr val="6699FF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4" name="Text Box 199">
              <a:extLst>
                <a:ext uri="{FF2B5EF4-FFF2-40B4-BE49-F238E27FC236}">
                  <a16:creationId xmlns:a16="http://schemas.microsoft.com/office/drawing/2014/main" id="{59C02515-D309-B749-A598-2FE4F874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026275" y="4152901"/>
              <a:ext cx="458787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>
                  <a:solidFill>
                    <a:srgbClr val="FFFFCC"/>
                  </a:solidFill>
                </a:rPr>
                <a:t>byte2</a:t>
              </a:r>
            </a:p>
          </p:txBody>
        </p:sp>
        <p:sp>
          <p:nvSpPr>
            <p:cNvPr id="165" name="Rectangle 200">
              <a:extLst>
                <a:ext uri="{FF2B5EF4-FFF2-40B4-BE49-F238E27FC236}">
                  <a16:creationId xmlns:a16="http://schemas.microsoft.com/office/drawing/2014/main" id="{DCC73ACB-0967-1743-8CA5-4944DCD30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675" y="3089275"/>
              <a:ext cx="152400" cy="698500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Text Box 201">
              <a:extLst>
                <a:ext uri="{FF2B5EF4-FFF2-40B4-BE49-F238E27FC236}">
                  <a16:creationId xmlns:a16="http://schemas.microsoft.com/office/drawing/2014/main" id="{7A9F0CEC-EF25-BA4C-8E1F-36B92CA9D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023894" y="3345657"/>
              <a:ext cx="4508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byte3</a:t>
              </a:r>
            </a:p>
          </p:txBody>
        </p:sp>
        <p:sp>
          <p:nvSpPr>
            <p:cNvPr id="167" name="Rectangle 202">
              <a:extLst>
                <a:ext uri="{FF2B5EF4-FFF2-40B4-BE49-F238E27FC236}">
                  <a16:creationId xmlns:a16="http://schemas.microsoft.com/office/drawing/2014/main" id="{5DCAE70C-B028-D843-9154-A32CD8323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0475" y="3908425"/>
              <a:ext cx="152400" cy="1536700"/>
            </a:xfrm>
            <a:prstGeom prst="rect">
              <a:avLst/>
            </a:prstGeom>
            <a:solidFill>
              <a:srgbClr val="99FF99"/>
            </a:solidFill>
            <a:ln w="19050">
              <a:solidFill>
                <a:srgbClr val="99FF99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8" name="Text Box 203">
              <a:extLst>
                <a:ext uri="{FF2B5EF4-FFF2-40B4-BE49-F238E27FC236}">
                  <a16:creationId xmlns:a16="http://schemas.microsoft.com/office/drawing/2014/main" id="{ABF9A687-537C-FA4A-9B81-280D015D7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412038" y="4573587"/>
              <a:ext cx="534988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word0</a:t>
              </a:r>
            </a:p>
          </p:txBody>
        </p:sp>
        <p:sp>
          <p:nvSpPr>
            <p:cNvPr id="169" name="Rectangle 206">
              <a:extLst>
                <a:ext uri="{FF2B5EF4-FFF2-40B4-BE49-F238E27FC236}">
                  <a16:creationId xmlns:a16="http://schemas.microsoft.com/office/drawing/2014/main" id="{C45ADC9C-1803-B444-B7BF-60622FC6B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575" y="2352675"/>
              <a:ext cx="152400" cy="3206750"/>
            </a:xfrm>
            <a:prstGeom prst="rect">
              <a:avLst/>
            </a:prstGeom>
            <a:solidFill>
              <a:srgbClr val="99FF99"/>
            </a:solidFill>
            <a:ln w="19050">
              <a:solidFill>
                <a:srgbClr val="99FF99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Text Box 207">
              <a:extLst>
                <a:ext uri="{FF2B5EF4-FFF2-40B4-BE49-F238E27FC236}">
                  <a16:creationId xmlns:a16="http://schemas.microsoft.com/office/drawing/2014/main" id="{C9061DC0-4D07-EB46-B052-08904E6A4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680325" y="3897313"/>
              <a:ext cx="827088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Longword0</a:t>
              </a:r>
            </a:p>
          </p:txBody>
        </p:sp>
        <p:sp>
          <p:nvSpPr>
            <p:cNvPr id="172" name="Text Box 209">
              <a:extLst>
                <a:ext uri="{FF2B5EF4-FFF2-40B4-BE49-F238E27FC236}">
                  <a16:creationId xmlns:a16="http://schemas.microsoft.com/office/drawing/2014/main" id="{F2CCA034-090E-664D-8ADD-5827F2D758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083550" y="4624388"/>
              <a:ext cx="13938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000" b="1"/>
                <a:t>32-bit wide data bus</a:t>
              </a:r>
            </a:p>
          </p:txBody>
        </p:sp>
        <p:sp>
          <p:nvSpPr>
            <p:cNvPr id="179" name="Rectangle 224">
              <a:extLst>
                <a:ext uri="{FF2B5EF4-FFF2-40B4-BE49-F238E27FC236}">
                  <a16:creationId xmlns:a16="http://schemas.microsoft.com/office/drawing/2014/main" id="{0C0E79AB-8BB5-E748-AB76-42F7354FE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7075" y="1419225"/>
              <a:ext cx="152400" cy="3206750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0" name="Text Box 225">
              <a:extLst>
                <a:ext uri="{FF2B5EF4-FFF2-40B4-BE49-F238E27FC236}">
                  <a16:creationId xmlns:a16="http://schemas.microsoft.com/office/drawing/2014/main" id="{FBB90B10-1D4A-804F-AE81-04117ADB7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997825" y="2963863"/>
              <a:ext cx="827088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/>
                <a:t>Longword1</a:t>
              </a:r>
            </a:p>
          </p:txBody>
        </p:sp>
      </p:grpSp>
      <p:sp>
        <p:nvSpPr>
          <p:cNvPr id="181" name="Rectangle 131">
            <a:extLst>
              <a:ext uri="{FF2B5EF4-FFF2-40B4-BE49-F238E27FC236}">
                <a16:creationId xmlns:a16="http://schemas.microsoft.com/office/drawing/2014/main" id="{38782E4F-B5D3-EB46-946B-87808755A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730" y="1179511"/>
            <a:ext cx="361950" cy="171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82" name="Group 132">
            <a:extLst>
              <a:ext uri="{FF2B5EF4-FFF2-40B4-BE49-F238E27FC236}">
                <a16:creationId xmlns:a16="http://schemas.microsoft.com/office/drawing/2014/main" id="{6F2F894E-E18B-2F45-A840-30B384F29923}"/>
              </a:ext>
            </a:extLst>
          </p:cNvPr>
          <p:cNvGrpSpPr>
            <a:grpSpLocks/>
          </p:cNvGrpSpPr>
          <p:nvPr/>
        </p:nvGrpSpPr>
        <p:grpSpPr bwMode="auto">
          <a:xfrm>
            <a:off x="6774443" y="1260474"/>
            <a:ext cx="1254125" cy="1547812"/>
            <a:chOff x="526" y="962"/>
            <a:chExt cx="378" cy="975"/>
          </a:xfrm>
        </p:grpSpPr>
        <p:sp>
          <p:nvSpPr>
            <p:cNvPr id="272" name="Line 133">
              <a:extLst>
                <a:ext uri="{FF2B5EF4-FFF2-40B4-BE49-F238E27FC236}">
                  <a16:creationId xmlns:a16="http://schemas.microsoft.com/office/drawing/2014/main" id="{68DB1BA3-A24C-9F4F-A6D9-A99BE7246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962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74" name="Line 134">
              <a:extLst>
                <a:ext uri="{FF2B5EF4-FFF2-40B4-BE49-F238E27FC236}">
                  <a16:creationId xmlns:a16="http://schemas.microsoft.com/office/drawing/2014/main" id="{79AFCCDF-8599-814D-B5B5-DFB7322E4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028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75" name="Line 135">
              <a:extLst>
                <a:ext uri="{FF2B5EF4-FFF2-40B4-BE49-F238E27FC236}">
                  <a16:creationId xmlns:a16="http://schemas.microsoft.com/office/drawing/2014/main" id="{A3C20BBE-16A1-F740-B5E0-180DD9449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094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76" name="Line 136">
              <a:extLst>
                <a:ext uri="{FF2B5EF4-FFF2-40B4-BE49-F238E27FC236}">
                  <a16:creationId xmlns:a16="http://schemas.microsoft.com/office/drawing/2014/main" id="{B7149A31-C63B-1D40-82FA-5542984EB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160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77" name="Line 137">
              <a:extLst>
                <a:ext uri="{FF2B5EF4-FFF2-40B4-BE49-F238E27FC236}">
                  <a16:creationId xmlns:a16="http://schemas.microsoft.com/office/drawing/2014/main" id="{48A10EEB-CE40-1144-9CF2-6F971D88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220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78" name="Line 138">
              <a:extLst>
                <a:ext uri="{FF2B5EF4-FFF2-40B4-BE49-F238E27FC236}">
                  <a16:creationId xmlns:a16="http://schemas.microsoft.com/office/drawing/2014/main" id="{E95FF472-50F2-B44A-B1D4-75B8CBFD8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286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79" name="Line 139">
              <a:extLst>
                <a:ext uri="{FF2B5EF4-FFF2-40B4-BE49-F238E27FC236}">
                  <a16:creationId xmlns:a16="http://schemas.microsoft.com/office/drawing/2014/main" id="{DD23A81A-5A15-6F43-B6E0-D5DED2489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352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80" name="Line 140">
              <a:extLst>
                <a:ext uri="{FF2B5EF4-FFF2-40B4-BE49-F238E27FC236}">
                  <a16:creationId xmlns:a16="http://schemas.microsoft.com/office/drawing/2014/main" id="{3BE36384-3919-1343-8EDF-439FD30D2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418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81" name="Line 141">
              <a:extLst>
                <a:ext uri="{FF2B5EF4-FFF2-40B4-BE49-F238E27FC236}">
                  <a16:creationId xmlns:a16="http://schemas.microsoft.com/office/drawing/2014/main" id="{9F699D36-0A9C-9E44-992C-4426F2C4D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481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82" name="Line 142">
              <a:extLst>
                <a:ext uri="{FF2B5EF4-FFF2-40B4-BE49-F238E27FC236}">
                  <a16:creationId xmlns:a16="http://schemas.microsoft.com/office/drawing/2014/main" id="{7B53F4EA-F9B8-224A-9424-58A1D1060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547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83" name="Line 143">
              <a:extLst>
                <a:ext uri="{FF2B5EF4-FFF2-40B4-BE49-F238E27FC236}">
                  <a16:creationId xmlns:a16="http://schemas.microsoft.com/office/drawing/2014/main" id="{601E4309-821A-0D41-BF0F-496BC818C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613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84" name="Line 144">
              <a:extLst>
                <a:ext uri="{FF2B5EF4-FFF2-40B4-BE49-F238E27FC236}">
                  <a16:creationId xmlns:a16="http://schemas.microsoft.com/office/drawing/2014/main" id="{401469D2-FBA4-2A4F-90B7-CD090E4E0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679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85" name="Line 145">
              <a:extLst>
                <a:ext uri="{FF2B5EF4-FFF2-40B4-BE49-F238E27FC236}">
                  <a16:creationId xmlns:a16="http://schemas.microsoft.com/office/drawing/2014/main" id="{A5B90942-D977-FB44-B0AB-E58865A90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739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86" name="Line 146">
              <a:extLst>
                <a:ext uri="{FF2B5EF4-FFF2-40B4-BE49-F238E27FC236}">
                  <a16:creationId xmlns:a16="http://schemas.microsoft.com/office/drawing/2014/main" id="{A5DFF040-3211-6044-AD25-02BFF1B102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805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87" name="Line 147">
              <a:extLst>
                <a:ext uri="{FF2B5EF4-FFF2-40B4-BE49-F238E27FC236}">
                  <a16:creationId xmlns:a16="http://schemas.microsoft.com/office/drawing/2014/main" id="{29EE2834-20CF-1E40-B189-4A354D741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871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88" name="Line 148">
              <a:extLst>
                <a:ext uri="{FF2B5EF4-FFF2-40B4-BE49-F238E27FC236}">
                  <a16:creationId xmlns:a16="http://schemas.microsoft.com/office/drawing/2014/main" id="{ECD638BE-0576-D744-AD48-9EB4A5D7C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1937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289" name="Text Box 149">
            <a:extLst>
              <a:ext uri="{FF2B5EF4-FFF2-40B4-BE49-F238E27FC236}">
                <a16:creationId xmlns:a16="http://schemas.microsoft.com/office/drawing/2014/main" id="{79881D8E-2CFC-0C45-916C-B7480C265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9968" y="1158874"/>
            <a:ext cx="3143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D0</a:t>
            </a:r>
          </a:p>
        </p:txBody>
      </p:sp>
      <p:sp>
        <p:nvSpPr>
          <p:cNvPr id="290" name="Text Box 150">
            <a:extLst>
              <a:ext uri="{FF2B5EF4-FFF2-40B4-BE49-F238E27FC236}">
                <a16:creationId xmlns:a16="http://schemas.microsoft.com/office/drawing/2014/main" id="{2A4DE214-8D01-BF46-BD13-A675078EC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293" y="2706686"/>
            <a:ext cx="3714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D15</a:t>
            </a:r>
          </a:p>
        </p:txBody>
      </p:sp>
      <p:sp>
        <p:nvSpPr>
          <p:cNvPr id="291" name="Text Box 151">
            <a:extLst>
              <a:ext uri="{FF2B5EF4-FFF2-40B4-BE49-F238E27FC236}">
                <a16:creationId xmlns:a16="http://schemas.microsoft.com/office/drawing/2014/main" id="{0E752765-D1DD-1246-8C1C-1FC44C5B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5205" y="1858961"/>
            <a:ext cx="314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D7</a:t>
            </a:r>
          </a:p>
        </p:txBody>
      </p:sp>
      <p:sp>
        <p:nvSpPr>
          <p:cNvPr id="292" name="Text Box 152">
            <a:extLst>
              <a:ext uri="{FF2B5EF4-FFF2-40B4-BE49-F238E27FC236}">
                <a16:creationId xmlns:a16="http://schemas.microsoft.com/office/drawing/2014/main" id="{0CD7BD84-96F2-044E-997B-A6E85E63F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5205" y="1982786"/>
            <a:ext cx="314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D8</a:t>
            </a:r>
          </a:p>
        </p:txBody>
      </p:sp>
      <p:sp>
        <p:nvSpPr>
          <p:cNvPr id="293" name="Text Box 208">
            <a:extLst>
              <a:ext uri="{FF2B5EF4-FFF2-40B4-BE49-F238E27FC236}">
                <a16:creationId xmlns:a16="http://schemas.microsoft.com/office/drawing/2014/main" id="{08F4853B-3B41-DC45-A23E-C6A9454E06B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361237" y="1858962"/>
            <a:ext cx="139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 b="1" dirty="0"/>
              <a:t>16-bit wide data bus</a:t>
            </a:r>
          </a:p>
        </p:txBody>
      </p:sp>
      <p:sp>
        <p:nvSpPr>
          <p:cNvPr id="294" name="Rectangle 210">
            <a:extLst>
              <a:ext uri="{FF2B5EF4-FFF2-40B4-BE49-F238E27FC236}">
                <a16:creationId xmlns:a16="http://schemas.microsoft.com/office/drawing/2014/main" id="{C8273B6C-0528-8E4C-8AB2-6F33C4599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405" y="2093911"/>
            <a:ext cx="152400" cy="698500"/>
          </a:xfrm>
          <a:prstGeom prst="rect">
            <a:avLst/>
          </a:prstGeom>
          <a:solidFill>
            <a:srgbClr val="99FF99"/>
          </a:solidFill>
          <a:ln w="19050">
            <a:solidFill>
              <a:srgbClr val="99FF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5" name="Text Box 211">
            <a:extLst>
              <a:ext uri="{FF2B5EF4-FFF2-40B4-BE49-F238E27FC236}">
                <a16:creationId xmlns:a16="http://schemas.microsoft.com/office/drawing/2014/main" id="{DBED227E-3F80-8147-B531-141C098D528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699037" y="2350292"/>
            <a:ext cx="4508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byte0</a:t>
            </a:r>
          </a:p>
        </p:txBody>
      </p:sp>
      <p:sp>
        <p:nvSpPr>
          <p:cNvPr id="296" name="Rectangle 212">
            <a:extLst>
              <a:ext uri="{FF2B5EF4-FFF2-40B4-BE49-F238E27FC236}">
                <a16:creationId xmlns:a16="http://schemas.microsoft.com/office/drawing/2014/main" id="{C614ACEE-38A9-7644-940B-AD95B17F0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405" y="1274761"/>
            <a:ext cx="152400" cy="711200"/>
          </a:xfrm>
          <a:prstGeom prst="rect">
            <a:avLst/>
          </a:prstGeom>
          <a:solidFill>
            <a:srgbClr val="FF99CC"/>
          </a:solidFill>
          <a:ln w="19050">
            <a:solidFill>
              <a:srgbClr val="FF99C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" name="Text Box 213">
            <a:extLst>
              <a:ext uri="{FF2B5EF4-FFF2-40B4-BE49-F238E27FC236}">
                <a16:creationId xmlns:a16="http://schemas.microsoft.com/office/drawing/2014/main" id="{B2FDD79D-8F5B-B04D-9CE3-379ADCDF614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700624" y="1491455"/>
            <a:ext cx="450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byte1</a:t>
            </a:r>
          </a:p>
        </p:txBody>
      </p:sp>
      <p:sp>
        <p:nvSpPr>
          <p:cNvPr id="298" name="Rectangle 214">
            <a:extLst>
              <a:ext uri="{FF2B5EF4-FFF2-40B4-BE49-F238E27FC236}">
                <a16:creationId xmlns:a16="http://schemas.microsoft.com/office/drawing/2014/main" id="{C97FEC97-8034-CA41-BB40-CE7B836F3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693" y="530224"/>
            <a:ext cx="152400" cy="1455737"/>
          </a:xfrm>
          <a:prstGeom prst="rect">
            <a:avLst/>
          </a:prstGeom>
          <a:solidFill>
            <a:srgbClr val="99FF99"/>
          </a:solidFill>
          <a:ln w="19050">
            <a:solidFill>
              <a:srgbClr val="99FF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9" name="Text Box 215">
            <a:extLst>
              <a:ext uri="{FF2B5EF4-FFF2-40B4-BE49-F238E27FC236}">
                <a16:creationId xmlns:a16="http://schemas.microsoft.com/office/drawing/2014/main" id="{3895C411-CC89-EB46-BF5E-B75BA61855A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847467" y="1065212"/>
            <a:ext cx="6969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word0</a:t>
            </a:r>
          </a:p>
        </p:txBody>
      </p:sp>
    </p:spTree>
    <p:extLst>
      <p:ext uri="{BB962C8B-B14F-4D97-AF65-F5344CB8AC3E}">
        <p14:creationId xmlns:p14="http://schemas.microsoft.com/office/powerpoint/2010/main" val="153383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3410-D9B6-7B4E-8EE5-F8F46AE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CPUs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F4DB9-9AC1-DD4D-BC1D-AEF3BAAC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4724400" cy="2514600"/>
          </a:xfrm>
        </p:spPr>
        <p:txBody>
          <a:bodyPr/>
          <a:lstStyle/>
          <a:p>
            <a:r>
              <a:rPr lang="en-US" sz="1600" dirty="0"/>
              <a:t>ARM</a:t>
            </a:r>
          </a:p>
          <a:p>
            <a:pPr lvl="1"/>
            <a:r>
              <a:rPr lang="en-US" sz="1600" dirty="0"/>
              <a:t>For general RISC computer systems</a:t>
            </a:r>
          </a:p>
          <a:p>
            <a:r>
              <a:rPr lang="en-US" sz="1600" dirty="0"/>
              <a:t>ARM </a:t>
            </a:r>
            <a:r>
              <a:rPr lang="en-US" sz="1600" dirty="0" err="1"/>
              <a:t>CorTex</a:t>
            </a:r>
            <a:r>
              <a:rPr lang="en-US" sz="1600" dirty="0"/>
              <a:t> (Core Texas)</a:t>
            </a:r>
          </a:p>
          <a:p>
            <a:pPr lvl="1"/>
            <a:r>
              <a:rPr lang="en-US" sz="1600" dirty="0"/>
              <a:t>Cortex-M: for microcontrollers</a:t>
            </a:r>
          </a:p>
          <a:p>
            <a:pPr lvl="1"/>
            <a:r>
              <a:rPr lang="en-US" sz="1600" dirty="0"/>
              <a:t>Cortex-A: for high-performance applications</a:t>
            </a:r>
          </a:p>
          <a:p>
            <a:pPr lvl="1"/>
            <a:r>
              <a:rPr lang="en-US" sz="1600" dirty="0"/>
              <a:t>Cortex-R: for real-time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EA8C1-AE3B-714A-8F30-5E37CE5C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1788-0CF8-8F4E-8B3D-755A0B70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0CC8D-EC14-7740-997E-419A8AA7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EE85F-2EAD-D345-9BE5-85B2CFCB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805" y="1676399"/>
            <a:ext cx="3327400" cy="1600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54DC38-4C9E-9741-B083-5D336C444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2" y="3441699"/>
            <a:ext cx="3379896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590957-6301-7548-9BA6-B527E3B4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54" y="3405800"/>
            <a:ext cx="3747348" cy="279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066C0-9F8B-C644-B7B3-E32CE17238B8}"/>
              </a:ext>
            </a:extLst>
          </p:cNvPr>
          <p:cNvSpPr txBox="1"/>
          <p:nvPr/>
        </p:nvSpPr>
        <p:spPr>
          <a:xfrm>
            <a:off x="2334901" y="6095484"/>
            <a:ext cx="463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stringinthemaze.blogspot.com</a:t>
            </a:r>
            <a:r>
              <a:rPr lang="en-US" dirty="0"/>
              <a:t>/2012/05/</a:t>
            </a:r>
          </a:p>
        </p:txBody>
      </p:sp>
    </p:spTree>
    <p:extLst>
      <p:ext uri="{BB962C8B-B14F-4D97-AF65-F5344CB8AC3E}">
        <p14:creationId xmlns:p14="http://schemas.microsoft.com/office/powerpoint/2010/main" val="186638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F56E-AA2D-F14C-A2FD-55316F27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CPU Registers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30D6C-802B-1F43-A624-960BABDC7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0CCE-6CE4-964F-BDED-C5204210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30283-7420-AE4C-AADE-61D05BAD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C05B1-BEB2-F448-ABBB-A6D5869DC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6969936" cy="254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DC6D8-DBE5-E947-A024-14B58057C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267200"/>
            <a:ext cx="47625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844E8-C77D-874C-91C3-936214B3CDFE}"/>
              </a:ext>
            </a:extLst>
          </p:cNvPr>
          <p:cNvSpPr txBox="1"/>
          <p:nvPr/>
        </p:nvSpPr>
        <p:spPr>
          <a:xfrm>
            <a:off x="457200" y="4280210"/>
            <a:ext cx="205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 status registers (PSR)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42B99-6FB4-8D44-BB68-51EC3AD58C2D}"/>
              </a:ext>
            </a:extLst>
          </p:cNvPr>
          <p:cNvSpPr txBox="1"/>
          <p:nvPr/>
        </p:nvSpPr>
        <p:spPr>
          <a:xfrm>
            <a:off x="2410261" y="4438920"/>
            <a:ext cx="890500" cy="89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Application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Interrupt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Execution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146DC-63CC-6F42-80BF-38A643AAC3DD}"/>
              </a:ext>
            </a:extLst>
          </p:cNvPr>
          <p:cNvSpPr txBox="1"/>
          <p:nvPr/>
        </p:nvSpPr>
        <p:spPr>
          <a:xfrm>
            <a:off x="3608047" y="5317893"/>
            <a:ext cx="47676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</a:t>
            </a:r>
            <a:r>
              <a:rPr lang="en-US" sz="1000" dirty="0"/>
              <a:t>egative</a:t>
            </a:r>
          </a:p>
          <a:p>
            <a:r>
              <a:rPr lang="en-US" sz="1000" dirty="0"/>
              <a:t>      </a:t>
            </a:r>
            <a:r>
              <a:rPr lang="en-US" sz="1000" b="1" dirty="0"/>
              <a:t>Z</a:t>
            </a:r>
            <a:r>
              <a:rPr lang="en-US" sz="1000" dirty="0"/>
              <a:t>ero</a:t>
            </a:r>
          </a:p>
          <a:p>
            <a:r>
              <a:rPr lang="en-US" sz="1000" dirty="0"/>
              <a:t>             </a:t>
            </a:r>
            <a:r>
              <a:rPr lang="en-US" sz="1000" b="1" dirty="0"/>
              <a:t>C</a:t>
            </a:r>
            <a:r>
              <a:rPr lang="en-US" sz="1000" dirty="0"/>
              <a:t>arry</a:t>
            </a:r>
          </a:p>
          <a:p>
            <a:r>
              <a:rPr lang="en-US" sz="1000" dirty="0"/>
              <a:t>                    </a:t>
            </a:r>
            <a:r>
              <a:rPr lang="en-US" sz="1000" b="1" dirty="0"/>
              <a:t>O</a:t>
            </a:r>
            <a:r>
              <a:rPr lang="en-US" sz="1000" dirty="0"/>
              <a:t>verflow</a:t>
            </a:r>
          </a:p>
          <a:p>
            <a:r>
              <a:rPr lang="en-US" sz="1000" dirty="0"/>
              <a:t>                          </a:t>
            </a:r>
            <a:r>
              <a:rPr lang="en-US" sz="1000" b="1" dirty="0"/>
              <a:t>S</a:t>
            </a:r>
            <a:r>
              <a:rPr lang="en-US" sz="1000" dirty="0"/>
              <a:t>aturation                                                               </a:t>
            </a:r>
            <a:r>
              <a:rPr lang="en-US" sz="1000" b="1" dirty="0"/>
              <a:t>IRQ being handled</a:t>
            </a:r>
          </a:p>
          <a:p>
            <a:r>
              <a:rPr lang="en-US" sz="1000" dirty="0"/>
              <a:t>                                    </a:t>
            </a:r>
            <a:r>
              <a:rPr lang="en-US" sz="1000" b="1" dirty="0"/>
              <a:t>ICI/IT: </a:t>
            </a:r>
            <a:r>
              <a:rPr lang="en-US" sz="1000" dirty="0"/>
              <a:t>Interrupt–continuable instruction / if—then instruction block </a:t>
            </a:r>
          </a:p>
          <a:p>
            <a:r>
              <a:rPr lang="en-US" sz="1000" dirty="0"/>
              <a:t>                                                   </a:t>
            </a:r>
            <a:r>
              <a:rPr lang="en-US" sz="1000" b="1" dirty="0"/>
              <a:t>Thumb</a:t>
            </a:r>
            <a:r>
              <a:rPr lang="en-US" sz="1000" dirty="0"/>
              <a:t>: 1 in Cortex-M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D30A81A-0CB5-3A43-B643-5ADF2D46A6B8}"/>
              </a:ext>
            </a:extLst>
          </p:cNvPr>
          <p:cNvSpPr/>
          <p:nvPr/>
        </p:nvSpPr>
        <p:spPr>
          <a:xfrm>
            <a:off x="629564" y="5835175"/>
            <a:ext cx="2757197" cy="234562"/>
          </a:xfrm>
          <a:prstGeom prst="wedgeRoundRectCallout">
            <a:avLst>
              <a:gd name="adj1" fmla="val 87096"/>
              <a:gd name="adj2" fmla="val 466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DSP result’s reached MAX/MIN values.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0F8C7D8-FB58-6545-B382-9A8F77D109FF}"/>
              </a:ext>
            </a:extLst>
          </p:cNvPr>
          <p:cNvSpPr/>
          <p:nvPr/>
        </p:nvSpPr>
        <p:spPr>
          <a:xfrm>
            <a:off x="288073" y="6128361"/>
            <a:ext cx="3319974" cy="234562"/>
          </a:xfrm>
          <a:prstGeom prst="wedgeRoundRectCallout">
            <a:avLst>
              <a:gd name="adj1" fmla="val 83065"/>
              <a:gd name="adj2" fmla="val -1039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Multi-cycle instructions to be restarted after an interrupt</a:t>
            </a:r>
          </a:p>
        </p:txBody>
      </p:sp>
    </p:spTree>
    <p:extLst>
      <p:ext uri="{BB962C8B-B14F-4D97-AF65-F5344CB8AC3E}">
        <p14:creationId xmlns:p14="http://schemas.microsoft.com/office/powerpoint/2010/main" val="406193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303-6FAB-B64B-92C4-A792EEC1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Sets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E24E5-7FE8-9B4A-8746-480D6010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200400"/>
          </a:xfrm>
        </p:spPr>
        <p:txBody>
          <a:bodyPr/>
          <a:lstStyle/>
          <a:p>
            <a:r>
              <a:rPr lang="en-US" sz="2000" dirty="0"/>
              <a:t>ARM processors</a:t>
            </a:r>
          </a:p>
          <a:p>
            <a:pPr lvl="1"/>
            <a:r>
              <a:rPr lang="en-US" sz="2000" dirty="0"/>
              <a:t>ARM state: 32-bit word aligned instructions providing higher performance.</a:t>
            </a:r>
          </a:p>
          <a:p>
            <a:pPr lvl="1"/>
            <a:r>
              <a:rPr lang="en-US" sz="2000" dirty="0"/>
              <a:t>Thumb state: 16-bit half-word aligned instructions providing higher instruction code density.</a:t>
            </a:r>
          </a:p>
          <a:p>
            <a:r>
              <a:rPr lang="en-US" sz="2000" dirty="0"/>
              <a:t>Cortex-M processors</a:t>
            </a:r>
          </a:p>
          <a:p>
            <a:pPr lvl="1"/>
            <a:r>
              <a:rPr lang="en-US" sz="2000" dirty="0"/>
              <a:t>Thumb2 instruction set</a:t>
            </a:r>
          </a:p>
          <a:p>
            <a:pPr lvl="2"/>
            <a:r>
              <a:rPr lang="en-US" sz="2000" dirty="0"/>
              <a:t>No state switching</a:t>
            </a:r>
          </a:p>
          <a:p>
            <a:pPr lvl="2"/>
            <a:r>
              <a:rPr lang="en-US" sz="2000" dirty="0"/>
              <a:t>16-bit instructions and 32-bit instructions to be used together</a:t>
            </a:r>
          </a:p>
          <a:p>
            <a:pPr lvl="2"/>
            <a:r>
              <a:rPr lang="en-US" sz="2000" dirty="0"/>
              <a:t>ADDS R1, R0, #0x5:</a:t>
            </a:r>
          </a:p>
          <a:p>
            <a:pPr lvl="2"/>
            <a:r>
              <a:rPr lang="en-US" sz="2000" dirty="0"/>
              <a:t>ADDS R1, R0, #0x123: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5B237-AE2C-D54A-A2E1-E49DAEBC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40E8D-328A-F64C-8983-6730CA11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717BC-F037-1647-A17D-C84AA92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41363-C73B-324A-A6E1-0DBBB5E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74" y="4769102"/>
            <a:ext cx="2489200" cy="613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C7BA0B-9182-B940-9599-02BB9D9E2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364690"/>
            <a:ext cx="4928374" cy="672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6991AC-C8F9-6F4E-A1E3-7B9A12489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324" y="3836308"/>
            <a:ext cx="4762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3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9BB9-9273-D546-8740-F2670451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0"/>
            <a:ext cx="8915400" cy="838200"/>
          </a:xfrm>
        </p:spPr>
        <p:txBody>
          <a:bodyPr/>
          <a:lstStyle/>
          <a:p>
            <a:r>
              <a:rPr lang="en-US" dirty="0"/>
              <a:t>Thumb 16/32-bit Instruction Encoding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E743C-5A35-9A4B-AD51-C1DF822B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0BD06-7A09-0246-A864-05FD734A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BF0AC-DA07-C342-B8C3-053A7412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B2E11-A8DD-0D46-997B-29DC1E049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1"/>
            <a:ext cx="3829291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38612-1F87-C746-A9C8-C9F90E11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616765"/>
            <a:ext cx="2463800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1DE775-6AAC-724D-9235-169833116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886199"/>
            <a:ext cx="4749800" cy="1295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4AD376-FF66-404D-AF84-5C1B9A559564}"/>
              </a:ext>
            </a:extLst>
          </p:cNvPr>
          <p:cNvSpPr/>
          <p:nvPr/>
        </p:nvSpPr>
        <p:spPr>
          <a:xfrm>
            <a:off x="678180" y="1981200"/>
            <a:ext cx="3276600" cy="45720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782B55-DA77-0D4E-980F-5431228672B6}"/>
              </a:ext>
            </a:extLst>
          </p:cNvPr>
          <p:cNvSpPr/>
          <p:nvPr/>
        </p:nvSpPr>
        <p:spPr>
          <a:xfrm>
            <a:off x="4191000" y="573512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https://www.sciencedirect.com/topics/computer-science/conditional-execution</a:t>
            </a:r>
            <a:endParaRPr lang="en-US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14EA4-3F8A-DA4D-97F0-54FF13AD6752}"/>
              </a:ext>
            </a:extLst>
          </p:cNvPr>
          <p:cNvSpPr/>
          <p:nvPr/>
        </p:nvSpPr>
        <p:spPr>
          <a:xfrm>
            <a:off x="4114800" y="5223313"/>
            <a:ext cx="482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Thumb-2 instructions are identified by their </a:t>
            </a:r>
            <a:r>
              <a:rPr lang="en-US" sz="1600" dirty="0">
                <a:solidFill>
                  <a:schemeClr val="accent6"/>
                </a:solidFill>
              </a:rPr>
              <a:t>most significant 5 bits being 11101, 11110, or 11111.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4AB-8452-4A49-90E4-00691B74376D}"/>
              </a:ext>
            </a:extLst>
          </p:cNvPr>
          <p:cNvSpPr/>
          <p:nvPr/>
        </p:nvSpPr>
        <p:spPr>
          <a:xfrm>
            <a:off x="4197350" y="3991539"/>
            <a:ext cx="755650" cy="995198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CA665-0B0F-F94A-9EB9-B684CC87A81F}"/>
              </a:ext>
            </a:extLst>
          </p:cNvPr>
          <p:cNvSpPr txBox="1"/>
          <p:nvPr/>
        </p:nvSpPr>
        <p:spPr>
          <a:xfrm>
            <a:off x="2604067" y="5939156"/>
            <a:ext cx="3639138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For each instruction decoding, refer to </a:t>
            </a:r>
          </a:p>
          <a:p>
            <a:r>
              <a:rPr lang="en-US" sz="1000" dirty="0">
                <a:hlinkClick r:id="rId6"/>
              </a:rPr>
              <a:t>https://developer.arm.com/documentation/ddi0403/ee/?lang=en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48157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4795-85F5-6E46-89D3-1CB38327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Programming Basics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BD47A-75EB-C349-BBC5-FC5E1E93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61208-B705-8C42-8C1F-134BA519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A73C0-DDA3-F94F-ADE4-30086E7F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10D1CDA-8B5A-6446-AC3E-48E5D3E55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904944"/>
              </p:ext>
            </p:extLst>
          </p:nvPr>
        </p:nvGraphicFramePr>
        <p:xfrm>
          <a:off x="457200" y="1742084"/>
          <a:ext cx="8526988" cy="1854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9783128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57436699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1519744461"/>
                    </a:ext>
                  </a:extLst>
                </a:gridCol>
                <a:gridCol w="2583388">
                  <a:extLst>
                    <a:ext uri="{9D8B030D-6E8A-4147-A177-3AD203B41FA5}">
                      <a16:colId xmlns:a16="http://schemas.microsoft.com/office/drawing/2014/main" val="260416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Operand_1, 2, ...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;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9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R0, #5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Move constant 5 to R0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22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R1, #7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Move constant 7 to R1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42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R2, R0, 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Store R0 + R1 into 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6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Jump to begin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751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4FCEEE-EC73-F54E-918B-63863B544F74}"/>
              </a:ext>
            </a:extLst>
          </p:cNvPr>
          <p:cNvSpPr txBox="1"/>
          <p:nvPr/>
        </p:nvSpPr>
        <p:spPr>
          <a:xfrm>
            <a:off x="952500" y="3596284"/>
            <a:ext cx="7239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Four fields per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Label: an </a:t>
            </a:r>
            <a:r>
              <a:rPr lang="en-US" dirty="0">
                <a:solidFill>
                  <a:schemeClr val="tx2"/>
                </a:solidFill>
              </a:rPr>
              <a:t>optional</a:t>
            </a:r>
            <a:r>
              <a:rPr lang="en-US" dirty="0"/>
              <a:t> field to determine the address of the corresponding CPU instruction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Opcode: a </a:t>
            </a:r>
            <a:r>
              <a:rPr lang="en-US" dirty="0">
                <a:solidFill>
                  <a:srgbClr val="C00000"/>
                </a:solidFill>
              </a:rPr>
              <a:t>mandatory</a:t>
            </a:r>
            <a:r>
              <a:rPr lang="en-US" dirty="0"/>
              <a:t> CPU instruction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Operand: mainly 1-3 operands manipulated by the given opcode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Comment: an </a:t>
            </a:r>
            <a:r>
              <a:rPr lang="en-US" dirty="0">
                <a:solidFill>
                  <a:schemeClr val="tx2"/>
                </a:solidFill>
              </a:rPr>
              <a:t>optional</a:t>
            </a:r>
            <a:r>
              <a:rPr lang="en-US" dirty="0"/>
              <a:t> comment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Instruction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processing: MOV, ADD, SUB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Memory access: LDR, STR, LDM, STM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Branch &amp; control: B, BX, BL, BLX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8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048C-11D7-6949-BFF5-5A1162F7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Assembly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82C11-CE10-B648-B96A-D82051C1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173B0-E552-F24A-8264-C6A9BAAB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8DAD2-0838-164B-B303-D786722E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95CA6-9C6B-7549-8127-0A6BF024E70A}"/>
              </a:ext>
            </a:extLst>
          </p:cNvPr>
          <p:cNvSpPr txBox="1"/>
          <p:nvPr/>
        </p:nvSpPr>
        <p:spPr>
          <a:xfrm>
            <a:off x="311680" y="2286000"/>
            <a:ext cx="8603189" cy="304698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		MOV		R0, #0	; R0 will accumulate the sum</a:t>
            </a:r>
          </a:p>
          <a:p>
            <a:r>
              <a:rPr lang="en-US" sz="1600" dirty="0"/>
              <a:t>		MOV		R1, #2	; R1 will have the update even number</a:t>
            </a:r>
          </a:p>
          <a:p>
            <a:r>
              <a:rPr lang="en-US" sz="1600" dirty="0"/>
              <a:t>		MOV		R2, #5	; the counter for the loop</a:t>
            </a:r>
          </a:p>
          <a:p>
            <a:r>
              <a:rPr lang="en-US" sz="1600" dirty="0" err="1"/>
              <a:t>lbegin</a:t>
            </a:r>
            <a:endParaRPr lang="en-US" sz="1600" dirty="0"/>
          </a:p>
          <a:p>
            <a:r>
              <a:rPr lang="en-US" sz="1600" dirty="0"/>
              <a:t>		CMP		R2, #0	; If R2 != 0 continue with the next instructions</a:t>
            </a:r>
          </a:p>
          <a:p>
            <a:r>
              <a:rPr lang="en-US" sz="1600" dirty="0"/>
              <a:t>		BEQ		lend</a:t>
            </a:r>
          </a:p>
          <a:p>
            <a:r>
              <a:rPr lang="en-US" sz="1600" dirty="0"/>
              <a:t>		</a:t>
            </a:r>
          </a:p>
          <a:p>
            <a:r>
              <a:rPr lang="en-US" sz="1600" dirty="0"/>
              <a:t>		ADD		R0, R0, R1</a:t>
            </a:r>
          </a:p>
          <a:p>
            <a:r>
              <a:rPr lang="en-US" sz="1600" dirty="0"/>
              <a:t>		ADD		R1, R1, #2</a:t>
            </a:r>
          </a:p>
          <a:p>
            <a:r>
              <a:rPr lang="en-US" sz="1600" dirty="0"/>
              <a:t>		SUB		R2, R2, #1	; branch unconditionally to </a:t>
            </a:r>
            <a:r>
              <a:rPr lang="en-US" sz="1600" dirty="0" err="1"/>
              <a:t>lbegin</a:t>
            </a:r>
            <a:endParaRPr lang="en-US" sz="1600" dirty="0"/>
          </a:p>
          <a:p>
            <a:r>
              <a:rPr lang="en-US" sz="1600" dirty="0"/>
              <a:t>		B		</a:t>
            </a:r>
            <a:r>
              <a:rPr lang="en-US" sz="1600" dirty="0" err="1"/>
              <a:t>lbegin</a:t>
            </a:r>
            <a:endParaRPr lang="en-US" sz="1600" dirty="0"/>
          </a:p>
          <a:p>
            <a:r>
              <a:rPr lang="en-US" sz="1600" dirty="0"/>
              <a:t>lend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675CE-F3AC-1642-B23A-4D564AE7C652}"/>
              </a:ext>
            </a:extLst>
          </p:cNvPr>
          <p:cNvSpPr txBox="1"/>
          <p:nvPr/>
        </p:nvSpPr>
        <p:spPr>
          <a:xfrm>
            <a:off x="1752600" y="5604559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this program runs only on </a:t>
            </a:r>
            <a:r>
              <a:rPr lang="en-US" dirty="0" err="1"/>
              <a:t>VisUAL</a:t>
            </a:r>
            <a:r>
              <a:rPr lang="en-US" dirty="0"/>
              <a:t> but need additional code to run on a real Cortex-M processor</a:t>
            </a:r>
          </a:p>
        </p:txBody>
      </p:sp>
    </p:spTree>
    <p:extLst>
      <p:ext uri="{BB962C8B-B14F-4D97-AF65-F5344CB8AC3E}">
        <p14:creationId xmlns:p14="http://schemas.microsoft.com/office/powerpoint/2010/main" val="210678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2748-FEB4-BD46-863E-1D7C8B92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4DF-CD93-F245-BB1D-40429A62B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34945"/>
            <a:ext cx="3810000" cy="4953000"/>
          </a:xfrm>
        </p:spPr>
        <p:txBody>
          <a:bodyPr/>
          <a:lstStyle/>
          <a:p>
            <a:r>
              <a:rPr lang="en-US" sz="1400" b="1" dirty="0"/>
              <a:t>Overview:</a:t>
            </a:r>
          </a:p>
          <a:p>
            <a:pPr lvl="1"/>
            <a:r>
              <a:rPr lang="en-US" sz="1400" dirty="0" err="1"/>
              <a:t>VisUAL</a:t>
            </a:r>
            <a:r>
              <a:rPr lang="en-US" sz="1400" dirty="0"/>
              <a:t> supports a subset of ARM instructions: </a:t>
            </a:r>
            <a:r>
              <a:rPr lang="en-US" sz="1400" dirty="0">
                <a:hlinkClick r:id="rId2"/>
              </a:rPr>
              <a:t>https://salmanarif.bitbucket.io/visual/supported_instructions.html</a:t>
            </a:r>
            <a:endParaRPr lang="en-US" sz="1400" dirty="0"/>
          </a:p>
          <a:p>
            <a:pPr lvl="1"/>
            <a:r>
              <a:rPr lang="en-US" sz="1400" dirty="0"/>
              <a:t>Four assembly directives are covered: DCD, EQU, FILL, and END</a:t>
            </a:r>
          </a:p>
          <a:p>
            <a:pPr lvl="1"/>
            <a:r>
              <a:rPr lang="en-US" sz="1400" dirty="0"/>
              <a:t>Memory views:</a:t>
            </a:r>
          </a:p>
          <a:p>
            <a:pPr lvl="2"/>
            <a:r>
              <a:rPr lang="en-US" sz="1400" dirty="0"/>
              <a:t>Data views are supported.</a:t>
            </a:r>
          </a:p>
          <a:p>
            <a:pPr lvl="2"/>
            <a:r>
              <a:rPr lang="en-US" sz="1400" dirty="0"/>
              <a:t>Code views (i.e., machine code) cannot be viewed.</a:t>
            </a:r>
          </a:p>
          <a:p>
            <a:pPr lvl="1"/>
            <a:r>
              <a:rPr lang="en-US" sz="1400" dirty="0"/>
              <a:t>The code needs additional assembly directives and memory arrangement for running on a real Cortex-M</a:t>
            </a:r>
          </a:p>
          <a:p>
            <a:r>
              <a:rPr lang="en-US" sz="1400" b="1" dirty="0"/>
              <a:t>Instructions:</a:t>
            </a:r>
          </a:p>
          <a:p>
            <a:pPr lvl="1"/>
            <a:r>
              <a:rPr lang="en-US" sz="1400" dirty="0"/>
              <a:t>Visit: </a:t>
            </a:r>
            <a:r>
              <a:rPr lang="en-US" sz="1400" dirty="0">
                <a:hlinkClick r:id="rId3"/>
              </a:rPr>
              <a:t>https://salmanarif.bitbucket.io/visual/</a:t>
            </a:r>
            <a:endParaRPr lang="en-US" sz="1400" dirty="0"/>
          </a:p>
          <a:p>
            <a:pPr lvl="1"/>
            <a:r>
              <a:rPr lang="en-US" sz="1400" dirty="0"/>
              <a:t>Download the simulator from: </a:t>
            </a:r>
            <a:r>
              <a:rPr lang="en-US" sz="1400" dirty="0">
                <a:hlinkClick r:id="rId4"/>
              </a:rPr>
              <a:t>https://salmanarif.bitbucket.io/visual/downloads.html</a:t>
            </a:r>
            <a:endParaRPr lang="en-US" sz="1400" dirty="0"/>
          </a:p>
          <a:p>
            <a:pPr lvl="1"/>
            <a:r>
              <a:rPr lang="en-US" sz="1400" dirty="0"/>
              <a:t>Run: the first assembly program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91E2-5E28-BE47-BF1E-F12425C9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C5DB0-7B31-CA45-B5AA-39FBB95B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4F5F4-C329-6946-ABF2-592C9776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61361-7E8E-C940-A9CB-7613988DB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56" y="1780382"/>
            <a:ext cx="4703072" cy="27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447800"/>
            <a:ext cx="8229600" cy="4908550"/>
          </a:xfrm>
        </p:spPr>
        <p:txBody>
          <a:bodyPr/>
          <a:lstStyle/>
          <a:p>
            <a:r>
              <a:rPr lang="en-US" sz="2400" dirty="0"/>
              <a:t>What is the difference between RISC and CISC?</a:t>
            </a:r>
          </a:p>
          <a:p>
            <a:r>
              <a:rPr lang="en-US" sz="2400" dirty="0"/>
              <a:t>What deteriorates the performance of instruction pipelining?</a:t>
            </a:r>
          </a:p>
          <a:p>
            <a:r>
              <a:rPr lang="en-US" sz="2400" dirty="0"/>
              <a:t>What is the difference between memory-mapped and port-mapped I/O?</a:t>
            </a:r>
          </a:p>
          <a:p>
            <a:r>
              <a:rPr lang="en-US" sz="2400" dirty="0"/>
              <a:t>What is the difference between big and little endian orders?</a:t>
            </a:r>
          </a:p>
          <a:p>
            <a:r>
              <a:rPr lang="en-US" sz="2400" dirty="0"/>
              <a:t>What happens if a CPU instruction or a data item is not aligned memory?</a:t>
            </a:r>
          </a:p>
          <a:p>
            <a:r>
              <a:rPr lang="en-US" sz="2400" dirty="0"/>
              <a:t>Why does CPUs in general need status registers?</a:t>
            </a:r>
          </a:p>
          <a:p>
            <a:r>
              <a:rPr lang="en-US" sz="2400" dirty="0"/>
              <a:t>How can you identify given (half) words in code as a 16 or a 32-bit instruction?</a:t>
            </a:r>
          </a:p>
          <a:p>
            <a:r>
              <a:rPr lang="en-US" sz="2400" dirty="0"/>
              <a:t>What is the difference between CPU instructions and assembly directives?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Intro. to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821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/>
              <a:t>CPU Architecture</a:t>
            </a:r>
          </a:p>
          <a:p>
            <a:pPr lvl="1"/>
            <a:r>
              <a:rPr lang="en-US" sz="2000" dirty="0"/>
              <a:t>Embedded systems, microcontrollers, and microprocessors Programming</a:t>
            </a:r>
          </a:p>
          <a:p>
            <a:pPr lvl="1"/>
            <a:r>
              <a:rPr lang="en-US" sz="2000" dirty="0"/>
              <a:t>RISC vs CISC and Harvard vs von Neuman</a:t>
            </a:r>
          </a:p>
          <a:p>
            <a:r>
              <a:rPr lang="en-US" sz="2400" dirty="0"/>
              <a:t>Memory architecture</a:t>
            </a:r>
          </a:p>
          <a:p>
            <a:pPr lvl="1"/>
            <a:r>
              <a:rPr lang="en-US" sz="2000" dirty="0"/>
              <a:t>Memory map</a:t>
            </a:r>
          </a:p>
          <a:p>
            <a:pPr lvl="1"/>
            <a:r>
              <a:rPr lang="en-US" sz="2000" dirty="0"/>
              <a:t>Memory endianness</a:t>
            </a:r>
          </a:p>
          <a:p>
            <a:pPr lvl="1"/>
            <a:r>
              <a:rPr lang="en-US" sz="2000" dirty="0"/>
              <a:t>Memory alignment</a:t>
            </a:r>
          </a:p>
          <a:p>
            <a:r>
              <a:rPr lang="en-US" sz="2400" dirty="0"/>
              <a:t>First assembly program</a:t>
            </a:r>
          </a:p>
          <a:p>
            <a:pPr lvl="1"/>
            <a:r>
              <a:rPr lang="en-US" sz="2000" dirty="0"/>
              <a:t>ARM Instruction Sets</a:t>
            </a:r>
          </a:p>
          <a:p>
            <a:pPr lvl="1"/>
            <a:r>
              <a:rPr lang="en-US" sz="2000" dirty="0" err="1"/>
              <a:t>VisUAL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/>
              <a:t>Lecture 3: Intro. to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C16C61-14C4-4AE7-93C7-F4B6C59C883F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259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C044-FE56-6344-99B5-E852EFB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Embedded Systems, Microcontrollers, and Microprocessors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3BEDB-8D0E-F341-B2AE-A8266EBA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557D5-B5A5-114C-A91C-C50BBA83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AF0E-0751-3B4C-855C-30F48ED6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51550-B752-8D42-B3E2-4EC7CC0F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81" y="3778250"/>
            <a:ext cx="214745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BC4B7-60D4-9445-A3B5-02F9D1E1F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59" y="3788419"/>
            <a:ext cx="2396888" cy="228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D359836-3E8C-E34F-BDA3-C3EA8387A107}"/>
              </a:ext>
            </a:extLst>
          </p:cNvPr>
          <p:cNvSpPr/>
          <p:nvPr/>
        </p:nvSpPr>
        <p:spPr>
          <a:xfrm>
            <a:off x="1143000" y="1892300"/>
            <a:ext cx="2981989" cy="1519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Embedded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2218D1-B608-6743-8635-4FEEED93FCEB}"/>
              </a:ext>
            </a:extLst>
          </p:cNvPr>
          <p:cNvSpPr/>
          <p:nvPr/>
        </p:nvSpPr>
        <p:spPr>
          <a:xfrm>
            <a:off x="1490994" y="2337963"/>
            <a:ext cx="2286000" cy="1074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/>
              <a:t>Microcontroller</a:t>
            </a:r>
          </a:p>
          <a:p>
            <a:pPr algn="ctr"/>
            <a:r>
              <a:rPr lang="en-US" sz="1000" dirty="0"/>
              <a:t>(General computer system)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27B793-2590-2743-8D57-600B07697E26}"/>
              </a:ext>
            </a:extLst>
          </p:cNvPr>
          <p:cNvSpPr/>
          <p:nvPr/>
        </p:nvSpPr>
        <p:spPr>
          <a:xfrm>
            <a:off x="1833894" y="2875118"/>
            <a:ext cx="1600200" cy="530225"/>
          </a:xfrm>
          <a:prstGeom prst="ellips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Microprocessor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C2D7687-451D-0C4A-B8AF-70556EBE704A}"/>
              </a:ext>
            </a:extLst>
          </p:cNvPr>
          <p:cNvSpPr/>
          <p:nvPr/>
        </p:nvSpPr>
        <p:spPr>
          <a:xfrm>
            <a:off x="3696586" y="3779559"/>
            <a:ext cx="2955851" cy="2303721"/>
          </a:xfrm>
          <a:custGeom>
            <a:avLst/>
            <a:gdLst>
              <a:gd name="connsiteX0" fmla="*/ 2955851 w 2955851"/>
              <a:gd name="connsiteY0" fmla="*/ 155945 h 2303721"/>
              <a:gd name="connsiteX1" fmla="*/ 2339162 w 2955851"/>
              <a:gd name="connsiteY1" fmla="*/ 0 h 2303721"/>
              <a:gd name="connsiteX2" fmla="*/ 0 w 2955851"/>
              <a:gd name="connsiteY2" fmla="*/ 7089 h 2303721"/>
              <a:gd name="connsiteX3" fmla="*/ 7088 w 2955851"/>
              <a:gd name="connsiteY3" fmla="*/ 2303721 h 2303721"/>
              <a:gd name="connsiteX4" fmla="*/ 2353339 w 2955851"/>
              <a:gd name="connsiteY4" fmla="*/ 2282456 h 2303721"/>
              <a:gd name="connsiteX5" fmla="*/ 2941674 w 2955851"/>
              <a:gd name="connsiteY5" fmla="*/ 1389321 h 2303721"/>
              <a:gd name="connsiteX6" fmla="*/ 2955851 w 2955851"/>
              <a:gd name="connsiteY6" fmla="*/ 155945 h 23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851" h="2303721">
                <a:moveTo>
                  <a:pt x="2955851" y="155945"/>
                </a:moveTo>
                <a:lnTo>
                  <a:pt x="2339162" y="0"/>
                </a:lnTo>
                <a:lnTo>
                  <a:pt x="0" y="7089"/>
                </a:lnTo>
                <a:cubicBezTo>
                  <a:pt x="2363" y="772633"/>
                  <a:pt x="4725" y="1538177"/>
                  <a:pt x="7088" y="2303721"/>
                </a:cubicBezTo>
                <a:lnTo>
                  <a:pt x="2353339" y="2282456"/>
                </a:lnTo>
                <a:lnTo>
                  <a:pt x="2941674" y="1389321"/>
                </a:lnTo>
                <a:lnTo>
                  <a:pt x="2955851" y="15594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D02BED-8A10-D640-BD2F-E4D86AB1A08C}"/>
              </a:ext>
            </a:extLst>
          </p:cNvPr>
          <p:cNvSpPr txBox="1"/>
          <p:nvPr/>
        </p:nvSpPr>
        <p:spPr>
          <a:xfrm>
            <a:off x="609600" y="5726668"/>
            <a:ext cx="294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What CSS422 studies include </a:t>
            </a:r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54D2AB3-DDA4-DD44-B0ED-1A64DD150720}"/>
              </a:ext>
            </a:extLst>
          </p:cNvPr>
          <p:cNvSpPr/>
          <p:nvPr/>
        </p:nvSpPr>
        <p:spPr>
          <a:xfrm>
            <a:off x="2014047" y="5500578"/>
            <a:ext cx="195753" cy="260350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A1C5F088-EC5F-934A-9875-1B975CF39DBC}"/>
              </a:ext>
            </a:extLst>
          </p:cNvPr>
          <p:cNvSpPr/>
          <p:nvPr/>
        </p:nvSpPr>
        <p:spPr>
          <a:xfrm rot="2792389">
            <a:off x="3395263" y="5495510"/>
            <a:ext cx="165917" cy="368135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1A4F5E3-7917-2E44-9DBD-C16E86731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11" y="3772596"/>
            <a:ext cx="2054089" cy="1693722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C10901B4-EF33-E149-A206-723B5717F73A}"/>
              </a:ext>
            </a:extLst>
          </p:cNvPr>
          <p:cNvSpPr/>
          <p:nvPr/>
        </p:nvSpPr>
        <p:spPr>
          <a:xfrm>
            <a:off x="1187303" y="3785904"/>
            <a:ext cx="3650511" cy="1722475"/>
          </a:xfrm>
          <a:custGeom>
            <a:avLst/>
            <a:gdLst>
              <a:gd name="connsiteX0" fmla="*/ 3650511 w 3650511"/>
              <a:gd name="connsiteY0" fmla="*/ 276447 h 1722475"/>
              <a:gd name="connsiteX1" fmla="*/ 1587795 w 3650511"/>
              <a:gd name="connsiteY1" fmla="*/ 0 h 1722475"/>
              <a:gd name="connsiteX2" fmla="*/ 0 w 3650511"/>
              <a:gd name="connsiteY2" fmla="*/ 0 h 1722475"/>
              <a:gd name="connsiteX3" fmla="*/ 0 w 3650511"/>
              <a:gd name="connsiteY3" fmla="*/ 1722475 h 1722475"/>
              <a:gd name="connsiteX4" fmla="*/ 1601972 w 3650511"/>
              <a:gd name="connsiteY4" fmla="*/ 1722475 h 1722475"/>
              <a:gd name="connsiteX5" fmla="*/ 3650511 w 3650511"/>
              <a:gd name="connsiteY5" fmla="*/ 659219 h 1722475"/>
              <a:gd name="connsiteX6" fmla="*/ 3650511 w 3650511"/>
              <a:gd name="connsiteY6" fmla="*/ 276447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511" h="1722475">
                <a:moveTo>
                  <a:pt x="3650511" y="276447"/>
                </a:moveTo>
                <a:lnTo>
                  <a:pt x="1587795" y="0"/>
                </a:lnTo>
                <a:lnTo>
                  <a:pt x="0" y="0"/>
                </a:lnTo>
                <a:lnTo>
                  <a:pt x="0" y="1722475"/>
                </a:lnTo>
                <a:lnTo>
                  <a:pt x="1601972" y="1722475"/>
                </a:lnTo>
                <a:lnTo>
                  <a:pt x="3650511" y="659219"/>
                </a:lnTo>
                <a:lnTo>
                  <a:pt x="3650511" y="27644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3C9A34-A863-5D4B-9DD4-97CC4F870DF5}"/>
              </a:ext>
            </a:extLst>
          </p:cNvPr>
          <p:cNvSpPr/>
          <p:nvPr/>
        </p:nvSpPr>
        <p:spPr>
          <a:xfrm>
            <a:off x="344555" y="3579079"/>
            <a:ext cx="3200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Berger: Hardware and software organization: the software perspective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DA8A82-ED7B-E54F-A41F-104426A799DA}"/>
              </a:ext>
            </a:extLst>
          </p:cNvPr>
          <p:cNvSpPr txBox="1"/>
          <p:nvPr/>
        </p:nvSpPr>
        <p:spPr>
          <a:xfrm>
            <a:off x="5562600" y="3559919"/>
            <a:ext cx="1497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Tahir: ARM </a:t>
            </a:r>
            <a:r>
              <a:rPr lang="en-US" sz="800" dirty="0" err="1"/>
              <a:t>uProcessor</a:t>
            </a:r>
            <a:r>
              <a:rPr lang="en-US" sz="800" dirty="0"/>
              <a:t> Systems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2A28F9-95FE-C140-A920-9291D9F4E31C}"/>
              </a:ext>
            </a:extLst>
          </p:cNvPr>
          <p:cNvSpPr txBox="1"/>
          <p:nvPr/>
        </p:nvSpPr>
        <p:spPr>
          <a:xfrm>
            <a:off x="1312467" y="4268777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register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511C06-2500-E14E-87A5-9661BD5A02B5}"/>
              </a:ext>
            </a:extLst>
          </p:cNvPr>
          <p:cNvSpPr txBox="1"/>
          <p:nvPr/>
        </p:nvSpPr>
        <p:spPr>
          <a:xfrm>
            <a:off x="1636564" y="4921250"/>
            <a:ext cx="394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ALU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FF47C-5313-AB43-8552-F2F7E3494EA7}"/>
              </a:ext>
            </a:extLst>
          </p:cNvPr>
          <p:cNvSpPr txBox="1"/>
          <p:nvPr/>
        </p:nvSpPr>
        <p:spPr>
          <a:xfrm>
            <a:off x="3316628" y="4373236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code/data 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9112AE-59F7-634C-9889-5DB014C50D2E}"/>
              </a:ext>
            </a:extLst>
          </p:cNvPr>
          <p:cNvSpPr txBox="1"/>
          <p:nvPr/>
        </p:nvSpPr>
        <p:spPr>
          <a:xfrm>
            <a:off x="4572000" y="4692601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Busses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760C4E-C7FA-F84C-8C98-9E0968684CC8}"/>
              </a:ext>
            </a:extLst>
          </p:cNvPr>
          <p:cNvSpPr txBox="1"/>
          <p:nvPr/>
        </p:nvSpPr>
        <p:spPr>
          <a:xfrm>
            <a:off x="4251198" y="5703705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I/</a:t>
            </a:r>
            <a:r>
              <a:rPr lang="en-US" sz="1000" dirty="0" err="1">
                <a:solidFill>
                  <a:schemeClr val="accent6"/>
                </a:solidFill>
              </a:rPr>
              <a:t>Os</a:t>
            </a:r>
            <a:endParaRPr lang="en-US" sz="1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43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23" grpId="0" animBg="1"/>
      <p:bldP spid="26" grpId="0"/>
      <p:bldP spid="27" grpId="0" animBg="1"/>
      <p:bldP spid="28" grpId="0" animBg="1"/>
      <p:bldP spid="25" grpId="0" animBg="1"/>
      <p:bldP spid="32" grpId="0"/>
      <p:bldP spid="33" grpId="0"/>
      <p:bldP spid="34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A066-B575-444D-A09B-F099E0AA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0BC2B-70B7-C245-A542-0EA6BD82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0475-D15F-4848-A22E-B3011C4C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B7415-2819-4D48-9DB7-058BBA9C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3CCDD-DDB0-814C-A5B2-AFE23915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72" y="1592195"/>
            <a:ext cx="5777805" cy="47641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8EC825-C28A-8547-8DBC-C1C268768350}"/>
              </a:ext>
            </a:extLst>
          </p:cNvPr>
          <p:cNvSpPr/>
          <p:nvPr/>
        </p:nvSpPr>
        <p:spPr>
          <a:xfrm>
            <a:off x="595486" y="1828800"/>
            <a:ext cx="1600200" cy="18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781F09D1-B629-C845-B0C3-358AD85FD80C}"/>
              </a:ext>
            </a:extLst>
          </p:cNvPr>
          <p:cNvSpPr/>
          <p:nvPr/>
        </p:nvSpPr>
        <p:spPr>
          <a:xfrm>
            <a:off x="709786" y="4495800"/>
            <a:ext cx="1371600" cy="12954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Peripherals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369C741C-45C6-7948-B8FE-7D4E52BAD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1" y="3426227"/>
            <a:ext cx="184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b="1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85DA6A4B-3B98-3B4C-A687-DB92FE269D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81386" y="5638800"/>
            <a:ext cx="19812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A4D05076-6F04-5647-8489-8B4CD8A9A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768" y="2891834"/>
            <a:ext cx="184150" cy="293688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B7792859-FC4F-E241-B388-C3B021C73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63" y="2738906"/>
            <a:ext cx="690767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800000"/>
                </a:solidFill>
              </a:rPr>
              <a:t>A0..A31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7BC37449-C234-B54C-AE0D-8488F7383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3" y="2637646"/>
            <a:ext cx="18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b="1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8D38298D-3E05-EF4A-BBAA-DB0614075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4238" y="2057400"/>
            <a:ext cx="1427150" cy="11112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17AE2274-BA67-B046-ABFC-116F168F25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1887957"/>
            <a:ext cx="184150" cy="293687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2341D85A-FE2C-C84C-9E2C-1EA20F9BB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241" y="1618679"/>
            <a:ext cx="6992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3366FF"/>
                </a:solidFill>
              </a:rPr>
              <a:t>D0..D31</a:t>
            </a: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C858B719-5562-BC4B-9976-CE8CB9A85B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6806" y="5143500"/>
            <a:ext cx="490058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C1EEE68C-3018-8241-9630-7D73BCD7F5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71137" y="2070451"/>
            <a:ext cx="5727" cy="3086087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456F16AF-366E-9349-824B-0ABA824C43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65473" y="3047998"/>
            <a:ext cx="5725" cy="259079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Line 6">
            <a:extLst>
              <a:ext uri="{FF2B5EF4-FFF2-40B4-BE49-F238E27FC236}">
                <a16:creationId xmlns:a16="http://schemas.microsoft.com/office/drawing/2014/main" id="{6607FAB2-FF96-114E-A6CF-A051E4C67B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95686" y="3048000"/>
            <a:ext cx="969789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C981C-0AB2-224B-9188-AFB72E46D103}"/>
              </a:ext>
            </a:extLst>
          </p:cNvPr>
          <p:cNvSpPr txBox="1"/>
          <p:nvPr/>
        </p:nvSpPr>
        <p:spPr>
          <a:xfrm>
            <a:off x="3931432" y="1434013"/>
            <a:ext cx="229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 be more specific,</a:t>
            </a:r>
          </a:p>
          <a:p>
            <a:r>
              <a:rPr lang="en-US" sz="1200" dirty="0"/>
              <a:t>there are Din/</a:t>
            </a:r>
            <a:r>
              <a:rPr lang="en-US" sz="1200" dirty="0" err="1"/>
              <a:t>Dout</a:t>
            </a:r>
            <a:r>
              <a:rPr lang="en-US" sz="1200" dirty="0"/>
              <a:t> registers here.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1B4814-058C-D842-BE31-3BC83F162624}"/>
              </a:ext>
            </a:extLst>
          </p:cNvPr>
          <p:cNvSpPr/>
          <p:nvPr/>
        </p:nvSpPr>
        <p:spPr>
          <a:xfrm>
            <a:off x="4300141" y="1828800"/>
            <a:ext cx="246776" cy="44341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1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2965D-094E-224A-AFD6-7DB4EB7A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Microprocessor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97817-A4D3-1E4E-B9DA-1EA0E52E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E27DA-D84E-D440-BC9C-EB7F2403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5382B-BC3C-6A42-97DD-454B9FD7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9A480-A748-5244-BD8B-CB529473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2438400"/>
            <a:ext cx="3467100" cy="2654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692576-1B46-0A45-9845-4D06649A650D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38100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C: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int *data = 0x20000000;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*data = 5 + 7;</a:t>
            </a:r>
          </a:p>
          <a:p>
            <a:r>
              <a:rPr lang="en-US" sz="1600" kern="0" dirty="0"/>
              <a:t>Assembler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MOV		r0, #5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MOV		r1, #7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ADD		r2, r0, r1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LDR		r3, =0x20000000;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STR		r2, [r3]</a:t>
            </a:r>
          </a:p>
          <a:p>
            <a:r>
              <a:rPr lang="en-US" sz="1600" kern="0" dirty="0"/>
              <a:t>Machine Code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F04F 0005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F0F4 0107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EB00 0201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F04F 5300</a:t>
            </a:r>
          </a:p>
          <a:p>
            <a:pPr marL="457200" lvl="1" indent="0">
              <a:buFont typeface="Arial" charset="0"/>
              <a:buNone/>
            </a:pPr>
            <a:r>
              <a:rPr lang="en-US" sz="1600" kern="0" dirty="0"/>
              <a:t>601A</a:t>
            </a:r>
          </a:p>
          <a:p>
            <a:pPr marL="457200" lvl="1" indent="0">
              <a:buFont typeface="Arial" charset="0"/>
              <a:buNone/>
            </a:pPr>
            <a:endParaRPr lang="en-US" kern="0" dirty="0"/>
          </a:p>
          <a:p>
            <a:pPr marL="457200" lvl="1" indent="0">
              <a:buFont typeface="Arial" charset="0"/>
              <a:buNone/>
            </a:pPr>
            <a:endParaRPr lang="en-US" kern="0" dirty="0"/>
          </a:p>
          <a:p>
            <a:pPr marL="457200" lvl="1" indent="0">
              <a:buFont typeface="Arial" charset="0"/>
              <a:buNone/>
            </a:pPr>
            <a:endParaRPr lang="en-US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DEDB8-04A7-6D4B-B321-B6975FB9537A}"/>
              </a:ext>
            </a:extLst>
          </p:cNvPr>
          <p:cNvSpPr txBox="1"/>
          <p:nvPr/>
        </p:nvSpPr>
        <p:spPr>
          <a:xfrm>
            <a:off x="2755901" y="5156021"/>
            <a:ext cx="40029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get the corresponding machine code, you can use</a:t>
            </a:r>
          </a:p>
          <a:p>
            <a:r>
              <a:rPr lang="en-US" sz="1400" dirty="0">
                <a:hlinkClick r:id="rId3"/>
              </a:rPr>
              <a:t>https://armconverter.com/</a:t>
            </a:r>
            <a:endParaRPr lang="en-US" sz="1400" dirty="0"/>
          </a:p>
          <a:p>
            <a:r>
              <a:rPr lang="en-US" sz="1400" dirty="0"/>
              <a:t>or</a:t>
            </a:r>
          </a:p>
          <a:p>
            <a:r>
              <a:rPr lang="en-US" sz="1400" dirty="0"/>
              <a:t>Keil </a:t>
            </a:r>
            <a:r>
              <a:rPr lang="en-US" sz="1400" dirty="0" err="1"/>
              <a:t>uVersion</a:t>
            </a:r>
            <a:r>
              <a:rPr lang="en-US" sz="1400" dirty="0"/>
              <a:t> (installed on UW1-310 </a:t>
            </a:r>
            <a:r>
              <a:rPr lang="en-US" sz="1400" dirty="0" err="1"/>
              <a:t>windwos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464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E7AD-2619-9A42-8D4C-5C772242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Pipelining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C8F0A-3893-594F-B281-BBA9C234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118C1-8ACE-1F44-B0BF-343E2760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251E0-027B-DC46-A87C-B43C8E81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115FE6-A9FF-FE43-BF34-AD0E23C721DB}"/>
              </a:ext>
            </a:extLst>
          </p:cNvPr>
          <p:cNvGrpSpPr/>
          <p:nvPr/>
        </p:nvGrpSpPr>
        <p:grpSpPr>
          <a:xfrm>
            <a:off x="1524000" y="2133600"/>
            <a:ext cx="1149350" cy="533400"/>
            <a:chOff x="2590800" y="2209800"/>
            <a:chExt cx="1149350" cy="533400"/>
          </a:xfrm>
        </p:grpSpPr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086BDED7-9CCB-EA41-ABB1-24432F9DB573}"/>
                </a:ext>
              </a:extLst>
            </p:cNvPr>
            <p:cNvCxnSpPr/>
            <p:nvPr/>
          </p:nvCxnSpPr>
          <p:spPr>
            <a:xfrm>
              <a:off x="2590800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6914E235-8A01-BD44-B7D0-A88996FF38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5475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861A3D-746F-AF4F-AADA-BF3C78BF1C96}"/>
              </a:ext>
            </a:extLst>
          </p:cNvPr>
          <p:cNvGrpSpPr/>
          <p:nvPr/>
        </p:nvGrpSpPr>
        <p:grpSpPr>
          <a:xfrm>
            <a:off x="2673350" y="2133600"/>
            <a:ext cx="1149350" cy="533400"/>
            <a:chOff x="2590800" y="2209800"/>
            <a:chExt cx="1149350" cy="533400"/>
          </a:xfrm>
        </p:grpSpPr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FB5D0D98-9E8E-DA44-BD41-19D18BAAFCB1}"/>
                </a:ext>
              </a:extLst>
            </p:cNvPr>
            <p:cNvCxnSpPr/>
            <p:nvPr/>
          </p:nvCxnSpPr>
          <p:spPr>
            <a:xfrm>
              <a:off x="2590800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5D956862-9081-2A45-A797-127C08F17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5475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8C5A72-4976-CB4D-9B1B-08188DE6FF74}"/>
              </a:ext>
            </a:extLst>
          </p:cNvPr>
          <p:cNvGrpSpPr/>
          <p:nvPr/>
        </p:nvGrpSpPr>
        <p:grpSpPr>
          <a:xfrm>
            <a:off x="3798577" y="2133600"/>
            <a:ext cx="1149350" cy="533400"/>
            <a:chOff x="2590800" y="2209800"/>
            <a:chExt cx="1149350" cy="533400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0CFDE6E1-F60D-464A-BFAE-70F155506DF1}"/>
                </a:ext>
              </a:extLst>
            </p:cNvPr>
            <p:cNvCxnSpPr/>
            <p:nvPr/>
          </p:nvCxnSpPr>
          <p:spPr>
            <a:xfrm>
              <a:off x="2590800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D70AB24B-ABC9-614B-AE9E-6614D23F5E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5475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CEE9A7-C76D-0045-A748-42833CADB3DA}"/>
              </a:ext>
            </a:extLst>
          </p:cNvPr>
          <p:cNvGrpSpPr/>
          <p:nvPr/>
        </p:nvGrpSpPr>
        <p:grpSpPr>
          <a:xfrm>
            <a:off x="4947927" y="2133600"/>
            <a:ext cx="1149350" cy="533400"/>
            <a:chOff x="2590800" y="2209800"/>
            <a:chExt cx="1149350" cy="533400"/>
          </a:xfrm>
        </p:grpSpPr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58C7DA10-968F-5146-8A68-CD505FDD75E5}"/>
                </a:ext>
              </a:extLst>
            </p:cNvPr>
            <p:cNvCxnSpPr/>
            <p:nvPr/>
          </p:nvCxnSpPr>
          <p:spPr>
            <a:xfrm>
              <a:off x="2590800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462E6F9-16C5-9F4D-A5CE-5ED4ABFF38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5475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B2FBF2-6343-A743-B2AD-72DC6CEE2CA0}"/>
              </a:ext>
            </a:extLst>
          </p:cNvPr>
          <p:cNvGrpSpPr/>
          <p:nvPr/>
        </p:nvGrpSpPr>
        <p:grpSpPr>
          <a:xfrm>
            <a:off x="6097277" y="2133600"/>
            <a:ext cx="1149350" cy="533400"/>
            <a:chOff x="2590800" y="2209800"/>
            <a:chExt cx="1149350" cy="53340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154E2BD-C2DF-7241-83AB-E2C7C9309E83}"/>
                </a:ext>
              </a:extLst>
            </p:cNvPr>
            <p:cNvCxnSpPr/>
            <p:nvPr/>
          </p:nvCxnSpPr>
          <p:spPr>
            <a:xfrm>
              <a:off x="2590800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D0D27BCC-1962-6947-8879-6D67FC20D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5475" y="2209800"/>
              <a:ext cx="574675" cy="5334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56E50-502A-FB43-BA2C-0BBB05B63091}"/>
              </a:ext>
            </a:extLst>
          </p:cNvPr>
          <p:cNvSpPr/>
          <p:nvPr/>
        </p:nvSpPr>
        <p:spPr>
          <a:xfrm>
            <a:off x="1828800" y="3048000"/>
            <a:ext cx="1143000" cy="381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F6AB62-70AD-0243-A845-385DB654A0E8}"/>
              </a:ext>
            </a:extLst>
          </p:cNvPr>
          <p:cNvSpPr/>
          <p:nvPr/>
        </p:nvSpPr>
        <p:spPr>
          <a:xfrm>
            <a:off x="2968934" y="3048000"/>
            <a:ext cx="1143000" cy="3810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CC0DFA-980C-2E44-9B4A-C5812AF8B3C7}"/>
              </a:ext>
            </a:extLst>
          </p:cNvPr>
          <p:cNvSpPr/>
          <p:nvPr/>
        </p:nvSpPr>
        <p:spPr>
          <a:xfrm>
            <a:off x="4111934" y="3048000"/>
            <a:ext cx="1143000" cy="381000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9A89D5-6A16-D24E-8775-820C8D6B0245}"/>
              </a:ext>
            </a:extLst>
          </p:cNvPr>
          <p:cNvGrpSpPr/>
          <p:nvPr/>
        </p:nvGrpSpPr>
        <p:grpSpPr>
          <a:xfrm>
            <a:off x="2981016" y="3819294"/>
            <a:ext cx="3426134" cy="381000"/>
            <a:chOff x="1828800" y="3048000"/>
            <a:chExt cx="3426134" cy="381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B7CF7C-7839-8042-B9ED-D6E6F925D7D6}"/>
                </a:ext>
              </a:extLst>
            </p:cNvPr>
            <p:cNvSpPr/>
            <p:nvPr/>
          </p:nvSpPr>
          <p:spPr>
            <a:xfrm>
              <a:off x="1828800" y="3048000"/>
              <a:ext cx="1143000" cy="381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Fetch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9DDD17D-0AE1-E446-BD59-ECBFDD9657CA}"/>
                </a:ext>
              </a:extLst>
            </p:cNvPr>
            <p:cNvSpPr/>
            <p:nvPr/>
          </p:nvSpPr>
          <p:spPr>
            <a:xfrm>
              <a:off x="2968934" y="3048000"/>
              <a:ext cx="1143000" cy="381000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2749F5-B9AC-8F47-96D4-C011F9C3B53A}"/>
                </a:ext>
              </a:extLst>
            </p:cNvPr>
            <p:cNvSpPr/>
            <p:nvPr/>
          </p:nvSpPr>
          <p:spPr>
            <a:xfrm>
              <a:off x="4111934" y="3048000"/>
              <a:ext cx="1143000" cy="3810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C0692D-11AE-604D-BC13-5F367282570F}"/>
              </a:ext>
            </a:extLst>
          </p:cNvPr>
          <p:cNvGrpSpPr/>
          <p:nvPr/>
        </p:nvGrpSpPr>
        <p:grpSpPr>
          <a:xfrm>
            <a:off x="4096872" y="4553417"/>
            <a:ext cx="3426134" cy="381000"/>
            <a:chOff x="1828800" y="3048000"/>
            <a:chExt cx="3426134" cy="381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2B79C2-378D-0741-AC90-F5773FB97C00}"/>
                </a:ext>
              </a:extLst>
            </p:cNvPr>
            <p:cNvSpPr/>
            <p:nvPr/>
          </p:nvSpPr>
          <p:spPr>
            <a:xfrm>
              <a:off x="1828800" y="3048000"/>
              <a:ext cx="1143000" cy="381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Fetch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35CF24-D7B8-E940-9EFF-207CC4647D8B}"/>
                </a:ext>
              </a:extLst>
            </p:cNvPr>
            <p:cNvSpPr/>
            <p:nvPr/>
          </p:nvSpPr>
          <p:spPr>
            <a:xfrm>
              <a:off x="2968934" y="3048000"/>
              <a:ext cx="1143000" cy="381000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7C7B62-9C18-8740-B3D9-9FCDDC1A996E}"/>
                </a:ext>
              </a:extLst>
            </p:cNvPr>
            <p:cNvSpPr/>
            <p:nvPr/>
          </p:nvSpPr>
          <p:spPr>
            <a:xfrm>
              <a:off x="4111934" y="3048000"/>
              <a:ext cx="1143000" cy="3810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277DCEF-412D-5146-B793-2A655EE5E34F}"/>
              </a:ext>
            </a:extLst>
          </p:cNvPr>
          <p:cNvSpPr txBox="1"/>
          <p:nvPr/>
        </p:nvSpPr>
        <p:spPr>
          <a:xfrm>
            <a:off x="5507907" y="3056289"/>
            <a:ext cx="137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689359-CB07-D64C-9A0C-464A4A0DE7D3}"/>
              </a:ext>
            </a:extLst>
          </p:cNvPr>
          <p:cNvSpPr txBox="1"/>
          <p:nvPr/>
        </p:nvSpPr>
        <p:spPr>
          <a:xfrm>
            <a:off x="7755744" y="4565085"/>
            <a:ext cx="137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293CF9-EA13-CF43-BE75-6757D9E93820}"/>
              </a:ext>
            </a:extLst>
          </p:cNvPr>
          <p:cNvSpPr txBox="1"/>
          <p:nvPr/>
        </p:nvSpPr>
        <p:spPr>
          <a:xfrm>
            <a:off x="6667151" y="3804853"/>
            <a:ext cx="137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7B76D0-C8B8-F74D-A8F2-B4CAB3BF8D46}"/>
              </a:ext>
            </a:extLst>
          </p:cNvPr>
          <p:cNvSpPr txBox="1"/>
          <p:nvPr/>
        </p:nvSpPr>
        <p:spPr>
          <a:xfrm>
            <a:off x="1944413" y="2686957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D2EA4E-D4C3-5446-8A0F-3313D59819A4}"/>
              </a:ext>
            </a:extLst>
          </p:cNvPr>
          <p:cNvSpPr txBox="1"/>
          <p:nvPr/>
        </p:nvSpPr>
        <p:spPr>
          <a:xfrm>
            <a:off x="3166480" y="2667000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Step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CF655D-9ED0-3643-A214-95A7404FBDE6}"/>
              </a:ext>
            </a:extLst>
          </p:cNvPr>
          <p:cNvSpPr txBox="1"/>
          <p:nvPr/>
        </p:nvSpPr>
        <p:spPr>
          <a:xfrm>
            <a:off x="4245842" y="265079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Step 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7AB2809-833D-9F41-ABFE-111080E2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7" y="3581400"/>
            <a:ext cx="1874556" cy="14351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FBC5849-93E2-D24E-A202-E72DED99691D}"/>
              </a:ext>
            </a:extLst>
          </p:cNvPr>
          <p:cNvSpPr txBox="1"/>
          <p:nvPr/>
        </p:nvSpPr>
        <p:spPr>
          <a:xfrm>
            <a:off x="5507907" y="3357890"/>
            <a:ext cx="254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Clocks per instruction =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A3249-B346-0A41-B6C2-86C95CCF2480}"/>
              </a:ext>
            </a:extLst>
          </p:cNvPr>
          <p:cNvSpPr txBox="1"/>
          <p:nvPr/>
        </p:nvSpPr>
        <p:spPr>
          <a:xfrm>
            <a:off x="6482735" y="5080601"/>
            <a:ext cx="254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Clocks per instruction =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C11685-28A9-6044-BAA2-35FCEC5E2E9A}"/>
              </a:ext>
            </a:extLst>
          </p:cNvPr>
          <p:cNvSpPr txBox="1"/>
          <p:nvPr/>
        </p:nvSpPr>
        <p:spPr>
          <a:xfrm>
            <a:off x="551859" y="21471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7CECA9E-A8BD-3E42-BCA5-E85D5B4E085F}"/>
              </a:ext>
            </a:extLst>
          </p:cNvPr>
          <p:cNvCxnSpPr/>
          <p:nvPr/>
        </p:nvCxnSpPr>
        <p:spPr>
          <a:xfrm flipV="1">
            <a:off x="4373252" y="4934417"/>
            <a:ext cx="0" cy="10853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889274-31CB-4047-A54F-415C96C5771D}"/>
              </a:ext>
            </a:extLst>
          </p:cNvPr>
          <p:cNvCxnSpPr>
            <a:cxnSpLocks/>
          </p:cNvCxnSpPr>
          <p:nvPr/>
        </p:nvCxnSpPr>
        <p:spPr>
          <a:xfrm>
            <a:off x="4876800" y="3425621"/>
            <a:ext cx="0" cy="259417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B89E2E8-34A9-F44C-846B-7AC13B071AF3}"/>
              </a:ext>
            </a:extLst>
          </p:cNvPr>
          <p:cNvSpPr txBox="1"/>
          <p:nvPr/>
        </p:nvSpPr>
        <p:spPr>
          <a:xfrm>
            <a:off x="3221894" y="5265267"/>
            <a:ext cx="1201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reading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992838-A7EA-8441-96B2-B1A6C4F5DFFB}"/>
              </a:ext>
            </a:extLst>
          </p:cNvPr>
          <p:cNvSpPr txBox="1"/>
          <p:nvPr/>
        </p:nvSpPr>
        <p:spPr>
          <a:xfrm>
            <a:off x="4925895" y="5258511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Data </a:t>
            </a:r>
          </a:p>
          <a:p>
            <a:r>
              <a:rPr lang="en-US" dirty="0">
                <a:solidFill>
                  <a:srgbClr val="92D050"/>
                </a:solidFill>
              </a:rPr>
              <a:t>writing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16C20E-52CF-5E49-8CDA-BEB7C0491163}"/>
              </a:ext>
            </a:extLst>
          </p:cNvPr>
          <p:cNvSpPr txBox="1"/>
          <p:nvPr/>
        </p:nvSpPr>
        <p:spPr>
          <a:xfrm>
            <a:off x="3629120" y="5974562"/>
            <a:ext cx="20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Collison on memory</a:t>
            </a:r>
          </a:p>
        </p:txBody>
      </p:sp>
    </p:spTree>
    <p:extLst>
      <p:ext uri="{BB962C8B-B14F-4D97-AF65-F5344CB8AC3E}">
        <p14:creationId xmlns:p14="http://schemas.microsoft.com/office/powerpoint/2010/main" val="13861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7" grpId="0" animBg="1"/>
      <p:bldP spid="41" grpId="0"/>
      <p:bldP spid="42" grpId="0"/>
      <p:bldP spid="43" grpId="0"/>
      <p:bldP spid="44" grpId="0"/>
      <p:bldP spid="45" grpId="0"/>
      <p:bldP spid="47" grpId="0"/>
      <p:bldP spid="48" grpId="0"/>
      <p:bldP spid="54" grpId="0"/>
      <p:bldP spid="55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C8B-8DBE-AA47-999E-6C8375FF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0"/>
            <a:ext cx="8991600" cy="838200"/>
          </a:xfrm>
        </p:spPr>
        <p:txBody>
          <a:bodyPr/>
          <a:lstStyle/>
          <a:p>
            <a:r>
              <a:rPr lang="en-US" sz="3600" dirty="0"/>
              <a:t>CPU Architecture: RICS vs CISC</a:t>
            </a:r>
            <a:br>
              <a:rPr lang="en-US" sz="3600" dirty="0"/>
            </a:br>
            <a:r>
              <a:rPr lang="en-US" sz="3600" dirty="0"/>
              <a:t>Memory Architecture: Harvard vs von Neuman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30A5A-C6A8-E44B-BA9C-ABDEAF1F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7DC81-A99B-4B41-BBC3-99980524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57A85-780D-DA4D-B219-3181C1AF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87B8C9-469A-BD4E-97AB-7AF402BE5215}"/>
              </a:ext>
            </a:extLst>
          </p:cNvPr>
          <p:cNvSpPr/>
          <p:nvPr/>
        </p:nvSpPr>
        <p:spPr>
          <a:xfrm>
            <a:off x="1828800" y="2590800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9C6ED-9E0E-C54B-A899-9AB2359335EB}"/>
              </a:ext>
            </a:extLst>
          </p:cNvPr>
          <p:cNvSpPr/>
          <p:nvPr/>
        </p:nvSpPr>
        <p:spPr>
          <a:xfrm>
            <a:off x="6248400" y="2590800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54C239-3F78-BF43-A4FA-A429A3AA051B}"/>
              </a:ext>
            </a:extLst>
          </p:cNvPr>
          <p:cNvCxnSpPr/>
          <p:nvPr/>
        </p:nvCxnSpPr>
        <p:spPr>
          <a:xfrm>
            <a:off x="3313771" y="2590800"/>
            <a:ext cx="0" cy="3276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BDEB5-D147-3F43-A80C-8F6C69D783B7}"/>
              </a:ext>
            </a:extLst>
          </p:cNvPr>
          <p:cNvCxnSpPr/>
          <p:nvPr/>
        </p:nvCxnSpPr>
        <p:spPr>
          <a:xfrm>
            <a:off x="1371600" y="2590800"/>
            <a:ext cx="0" cy="3276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9B208A4-6A84-CF40-9E30-2ABD5F8A8803}"/>
              </a:ext>
            </a:extLst>
          </p:cNvPr>
          <p:cNvSpPr/>
          <p:nvPr/>
        </p:nvSpPr>
        <p:spPr>
          <a:xfrm>
            <a:off x="1828799" y="3886199"/>
            <a:ext cx="1011045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Code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Memory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726CF7-AD98-2D48-BAE9-0C8E75917125}"/>
              </a:ext>
            </a:extLst>
          </p:cNvPr>
          <p:cNvSpPr/>
          <p:nvPr/>
        </p:nvSpPr>
        <p:spPr>
          <a:xfrm>
            <a:off x="1828799" y="5029198"/>
            <a:ext cx="1011046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Memory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C990E0-0E33-6D4B-AEB1-715245F31084}"/>
              </a:ext>
            </a:extLst>
          </p:cNvPr>
          <p:cNvCxnSpPr>
            <a:cxnSpLocks/>
          </p:cNvCxnSpPr>
          <p:nvPr/>
        </p:nvCxnSpPr>
        <p:spPr>
          <a:xfrm>
            <a:off x="2830551" y="2971800"/>
            <a:ext cx="4832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6BE9B3-9CD3-6E49-9944-581093D572BD}"/>
              </a:ext>
            </a:extLst>
          </p:cNvPr>
          <p:cNvCxnSpPr>
            <a:cxnSpLocks/>
          </p:cNvCxnSpPr>
          <p:nvPr/>
        </p:nvCxnSpPr>
        <p:spPr>
          <a:xfrm>
            <a:off x="1345580" y="2971800"/>
            <a:ext cx="4832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A12340-9268-3F4A-AC7A-D4FD1E8374A9}"/>
              </a:ext>
            </a:extLst>
          </p:cNvPr>
          <p:cNvCxnSpPr>
            <a:cxnSpLocks/>
          </p:cNvCxnSpPr>
          <p:nvPr/>
        </p:nvCxnSpPr>
        <p:spPr>
          <a:xfrm>
            <a:off x="1371600" y="4177989"/>
            <a:ext cx="4832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99EB0A-B394-B045-BB4B-27505DBC4278}"/>
              </a:ext>
            </a:extLst>
          </p:cNvPr>
          <p:cNvCxnSpPr>
            <a:cxnSpLocks/>
          </p:cNvCxnSpPr>
          <p:nvPr/>
        </p:nvCxnSpPr>
        <p:spPr>
          <a:xfrm>
            <a:off x="2839844" y="5334000"/>
            <a:ext cx="4832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16516F-6A05-1741-8AE3-0BEEC0D24239}"/>
              </a:ext>
            </a:extLst>
          </p:cNvPr>
          <p:cNvCxnSpPr/>
          <p:nvPr/>
        </p:nvCxnSpPr>
        <p:spPr>
          <a:xfrm>
            <a:off x="7696200" y="2590800"/>
            <a:ext cx="0" cy="3276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D87782F-D6EF-A84C-B361-9FC1E4A725B9}"/>
              </a:ext>
            </a:extLst>
          </p:cNvPr>
          <p:cNvSpPr/>
          <p:nvPr/>
        </p:nvSpPr>
        <p:spPr>
          <a:xfrm>
            <a:off x="6211228" y="3886199"/>
            <a:ext cx="1011045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Code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Memory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326130-B0E9-8D4F-B268-E33EFFA5EEBD}"/>
              </a:ext>
            </a:extLst>
          </p:cNvPr>
          <p:cNvSpPr/>
          <p:nvPr/>
        </p:nvSpPr>
        <p:spPr>
          <a:xfrm>
            <a:off x="6211228" y="5029198"/>
            <a:ext cx="1011046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Memory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D044DD-CF32-114B-A4B2-0E9317A40677}"/>
              </a:ext>
            </a:extLst>
          </p:cNvPr>
          <p:cNvCxnSpPr>
            <a:cxnSpLocks/>
          </p:cNvCxnSpPr>
          <p:nvPr/>
        </p:nvCxnSpPr>
        <p:spPr>
          <a:xfrm>
            <a:off x="7212980" y="2971800"/>
            <a:ext cx="4832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9CAC84-EE16-3248-9893-D9407383CEB5}"/>
              </a:ext>
            </a:extLst>
          </p:cNvPr>
          <p:cNvCxnSpPr>
            <a:cxnSpLocks/>
          </p:cNvCxnSpPr>
          <p:nvPr/>
        </p:nvCxnSpPr>
        <p:spPr>
          <a:xfrm>
            <a:off x="7222273" y="4177989"/>
            <a:ext cx="4832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0C6CB-FCD0-1D40-89BB-073047DE1315}"/>
              </a:ext>
            </a:extLst>
          </p:cNvPr>
          <p:cNvCxnSpPr>
            <a:cxnSpLocks/>
          </p:cNvCxnSpPr>
          <p:nvPr/>
        </p:nvCxnSpPr>
        <p:spPr>
          <a:xfrm>
            <a:off x="7222273" y="5334000"/>
            <a:ext cx="4832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B16E7A-5A82-FC4C-B9C6-6A7488DA012D}"/>
              </a:ext>
            </a:extLst>
          </p:cNvPr>
          <p:cNvSpPr txBox="1"/>
          <p:nvPr/>
        </p:nvSpPr>
        <p:spPr>
          <a:xfrm>
            <a:off x="1766896" y="3471849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0x00000000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0x1FFFFFFF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A63446-2BD2-1D44-8B5A-4464EE27AA33}"/>
              </a:ext>
            </a:extLst>
          </p:cNvPr>
          <p:cNvSpPr txBox="1"/>
          <p:nvPr/>
        </p:nvSpPr>
        <p:spPr>
          <a:xfrm>
            <a:off x="1785482" y="5712767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0x20000000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0x3FFFFFFF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4A0024-310B-064F-B984-B93FB39D941B}"/>
              </a:ext>
            </a:extLst>
          </p:cNvPr>
          <p:cNvSpPr txBox="1"/>
          <p:nvPr/>
        </p:nvSpPr>
        <p:spPr>
          <a:xfrm>
            <a:off x="159121" y="460643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ICode</a:t>
            </a:r>
            <a:r>
              <a:rPr lang="en-US" dirty="0"/>
              <a:t> Bus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AF0DBA-B531-724F-A00A-FF884FEF73C4}"/>
              </a:ext>
            </a:extLst>
          </p:cNvPr>
          <p:cNvSpPr txBox="1"/>
          <p:nvPr/>
        </p:nvSpPr>
        <p:spPr>
          <a:xfrm>
            <a:off x="3311047" y="4694920"/>
            <a:ext cx="124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Bus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BD7441-E109-A54E-9B5F-FBDBFF3F9270}"/>
              </a:ext>
            </a:extLst>
          </p:cNvPr>
          <p:cNvSpPr txBox="1"/>
          <p:nvPr/>
        </p:nvSpPr>
        <p:spPr>
          <a:xfrm>
            <a:off x="7696200" y="4730234"/>
            <a:ext cx="124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Bus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A3A8D8-E08E-F44D-A580-EF35819D36FE}"/>
              </a:ext>
            </a:extLst>
          </p:cNvPr>
          <p:cNvSpPr txBox="1"/>
          <p:nvPr/>
        </p:nvSpPr>
        <p:spPr>
          <a:xfrm>
            <a:off x="1262912" y="1884944"/>
            <a:ext cx="212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hardware</a:t>
            </a:r>
          </a:p>
          <a:p>
            <a:r>
              <a:rPr lang="en-US" dirty="0"/>
              <a:t>Relying on compilers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DAABF-B595-684D-80CF-023B73D90F6A}"/>
              </a:ext>
            </a:extLst>
          </p:cNvPr>
          <p:cNvSpPr txBox="1"/>
          <p:nvPr/>
        </p:nvSpPr>
        <p:spPr>
          <a:xfrm>
            <a:off x="5930874" y="1931082"/>
            <a:ext cx="1950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hardware</a:t>
            </a:r>
          </a:p>
          <a:p>
            <a:r>
              <a:rPr lang="en-US" dirty="0"/>
              <a:t>Easy compilation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762E27-42B3-D245-9861-C8770252BE0C}"/>
              </a:ext>
            </a:extLst>
          </p:cNvPr>
          <p:cNvSpPr txBox="1"/>
          <p:nvPr/>
        </p:nvSpPr>
        <p:spPr>
          <a:xfrm>
            <a:off x="2004140" y="612116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346015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45EF-0089-B54B-8377-E346A6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B2091-8FA2-7645-A2C1-D2CF0263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EEEEB-0D60-D546-A926-19F0C3EB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CB083-29EB-EF43-A6E5-CA873B28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45D5D-4683-4050-B25A-4DE8243920D2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1A495E-8289-1644-B4AF-19F399E01513}"/>
              </a:ext>
            </a:extLst>
          </p:cNvPr>
          <p:cNvGrpSpPr/>
          <p:nvPr/>
        </p:nvGrpSpPr>
        <p:grpSpPr>
          <a:xfrm>
            <a:off x="838200" y="2331269"/>
            <a:ext cx="2857502" cy="3524250"/>
            <a:chOff x="1066798" y="1981200"/>
            <a:chExt cx="2857502" cy="3524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E3625-7D4A-9A42-87B3-01DEBFA52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1981200"/>
              <a:ext cx="2857500" cy="35179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68BA0A-A00A-044A-920C-77016339E94B}"/>
                </a:ext>
              </a:extLst>
            </p:cNvPr>
            <p:cNvSpPr/>
            <p:nvPr/>
          </p:nvSpPr>
          <p:spPr>
            <a:xfrm>
              <a:off x="1066800" y="4572000"/>
              <a:ext cx="2209800" cy="4572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EFC85-7B55-BC49-AB23-67609174D336}"/>
                </a:ext>
              </a:extLst>
            </p:cNvPr>
            <p:cNvSpPr/>
            <p:nvPr/>
          </p:nvSpPr>
          <p:spPr>
            <a:xfrm>
              <a:off x="1066798" y="3475037"/>
              <a:ext cx="2209800" cy="64928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13906-5E4C-C940-807D-837D5B180194}"/>
                </a:ext>
              </a:extLst>
            </p:cNvPr>
            <p:cNvSpPr/>
            <p:nvPr/>
          </p:nvSpPr>
          <p:spPr>
            <a:xfrm>
              <a:off x="1066800" y="5048250"/>
              <a:ext cx="2209800" cy="4572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1C25A7-C6D5-D54F-B6A6-7C4AECE749ED}"/>
                </a:ext>
              </a:extLst>
            </p:cNvPr>
            <p:cNvSpPr/>
            <p:nvPr/>
          </p:nvSpPr>
          <p:spPr>
            <a:xfrm>
              <a:off x="1066799" y="4124325"/>
              <a:ext cx="2209799" cy="457200"/>
            </a:xfrm>
            <a:prstGeom prst="rect">
              <a:avLst/>
            </a:prstGeom>
            <a:solidFill>
              <a:srgbClr val="800000">
                <a:alpha val="5000"/>
              </a:srgbClr>
            </a:solidFill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227754-1371-634D-8E14-CD2B74C14450}"/>
                </a:ext>
              </a:extLst>
            </p:cNvPr>
            <p:cNvSpPr/>
            <p:nvPr/>
          </p:nvSpPr>
          <p:spPr>
            <a:xfrm>
              <a:off x="1066798" y="2437392"/>
              <a:ext cx="2209799" cy="1029707"/>
            </a:xfrm>
            <a:prstGeom prst="rect">
              <a:avLst/>
            </a:prstGeom>
            <a:solidFill>
              <a:srgbClr val="800000">
                <a:alpha val="5000"/>
              </a:srgbClr>
            </a:solidFill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44682BD3-3E35-E74D-A2BA-BCDC193B1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12" y="2281603"/>
            <a:ext cx="3452812" cy="36172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F22CB0-EB60-B844-9E38-585EC517A363}"/>
              </a:ext>
            </a:extLst>
          </p:cNvPr>
          <p:cNvSpPr txBox="1"/>
          <p:nvPr/>
        </p:nvSpPr>
        <p:spPr>
          <a:xfrm>
            <a:off x="795306" y="1773154"/>
            <a:ext cx="218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Memory-mapped I/O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ARM Cortex-M3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C4B966-73DA-6247-834F-B557B32AE51D}"/>
              </a:ext>
            </a:extLst>
          </p:cNvPr>
          <p:cNvSpPr txBox="1"/>
          <p:nvPr/>
        </p:nvSpPr>
        <p:spPr>
          <a:xfrm>
            <a:off x="5957054" y="1729680"/>
            <a:ext cx="176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Port-mapped I/O</a:t>
            </a:r>
          </a:p>
          <a:p>
            <a:pPr algn="ctr"/>
            <a:r>
              <a:rPr lang="en-US" dirty="0"/>
              <a:t>Intel</a:t>
            </a:r>
          </a:p>
        </p:txBody>
      </p:sp>
    </p:spTree>
    <p:extLst>
      <p:ext uri="{BB962C8B-B14F-4D97-AF65-F5344CB8AC3E}">
        <p14:creationId xmlns:p14="http://schemas.microsoft.com/office/powerpoint/2010/main" val="48532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Memory Endianness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040188" cy="639762"/>
          </a:xfrm>
        </p:spPr>
        <p:txBody>
          <a:bodyPr/>
          <a:lstStyle/>
          <a:p>
            <a:r>
              <a:rPr lang="en-US" dirty="0"/>
              <a:t>Big-endian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4800" y="1706562"/>
            <a:ext cx="4040188" cy="2092325"/>
          </a:xfrm>
        </p:spPr>
        <p:txBody>
          <a:bodyPr/>
          <a:lstStyle/>
          <a:p>
            <a:r>
              <a:rPr lang="en-US" sz="1200" dirty="0"/>
              <a:t>IBM 360 </a:t>
            </a:r>
            <a:r>
              <a:rPr lang="mr-IN" sz="1200" dirty="0"/>
              <a:t>–</a:t>
            </a:r>
            <a:r>
              <a:rPr lang="en-US" sz="1200" dirty="0"/>
              <a:t> z/Architecture</a:t>
            </a:r>
          </a:p>
          <a:p>
            <a:r>
              <a:rPr lang="en-US" sz="1200" dirty="0"/>
              <a:t>PDP-10</a:t>
            </a:r>
          </a:p>
          <a:p>
            <a:r>
              <a:rPr lang="en-US" sz="1200" dirty="0"/>
              <a:t>MC68000</a:t>
            </a:r>
          </a:p>
          <a:p>
            <a:pPr lvl="1"/>
            <a:r>
              <a:rPr lang="en-US" sz="1200" dirty="0"/>
              <a:t>24-bit addresses</a:t>
            </a:r>
          </a:p>
          <a:p>
            <a:pPr lvl="2"/>
            <a:r>
              <a:rPr lang="en-US" sz="1200" dirty="0"/>
              <a:t>16MB: 0x000000-0xFFFFFF</a:t>
            </a:r>
          </a:p>
          <a:p>
            <a:pPr lvl="1"/>
            <a:r>
              <a:rPr lang="en-US" sz="1200" dirty="0"/>
              <a:t>3 data widths</a:t>
            </a:r>
          </a:p>
          <a:p>
            <a:pPr lvl="2"/>
            <a:r>
              <a:rPr lang="en-US" sz="1200" dirty="0"/>
              <a:t>Byte: 8 bits</a:t>
            </a:r>
          </a:p>
          <a:p>
            <a:pPr lvl="2"/>
            <a:r>
              <a:rPr lang="en-US" sz="1200" dirty="0"/>
              <a:t>Word: 16 bits</a:t>
            </a:r>
          </a:p>
          <a:p>
            <a:pPr lvl="2"/>
            <a:r>
              <a:rPr lang="en-US" sz="1200" dirty="0" err="1"/>
              <a:t>Longword</a:t>
            </a:r>
            <a:r>
              <a:rPr lang="en-US" sz="1200" dirty="0"/>
              <a:t>: 32 bits</a:t>
            </a:r>
          </a:p>
          <a:p>
            <a:endParaRPr lang="en-US" sz="1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026025" y="1066800"/>
            <a:ext cx="4041775" cy="639762"/>
          </a:xfrm>
        </p:spPr>
        <p:txBody>
          <a:bodyPr/>
          <a:lstStyle/>
          <a:p>
            <a:r>
              <a:rPr lang="en-US" dirty="0"/>
              <a:t>Little-endian order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5026025" y="1706562"/>
            <a:ext cx="4041775" cy="2092325"/>
          </a:xfrm>
        </p:spPr>
        <p:txBody>
          <a:bodyPr/>
          <a:lstStyle/>
          <a:p>
            <a:r>
              <a:rPr lang="en-US" sz="1200" dirty="0"/>
              <a:t>Intel x86</a:t>
            </a:r>
          </a:p>
          <a:p>
            <a:r>
              <a:rPr lang="en-US" sz="1200" dirty="0"/>
              <a:t>AMD65/x86-64</a:t>
            </a:r>
          </a:p>
          <a:p>
            <a:r>
              <a:rPr lang="en-US" sz="1200" dirty="0">
                <a:solidFill>
                  <a:srgbClr val="C00000"/>
                </a:solidFill>
              </a:rPr>
              <a:t>ARM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3: CPU and Assembler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grpSp>
        <p:nvGrpSpPr>
          <p:cNvPr id="44" name="Group 43"/>
          <p:cNvGrpSpPr/>
          <p:nvPr/>
        </p:nvGrpSpPr>
        <p:grpSpPr>
          <a:xfrm>
            <a:off x="3401322" y="2209800"/>
            <a:ext cx="5340085" cy="1828800"/>
            <a:chOff x="3048000" y="2803162"/>
            <a:chExt cx="5340085" cy="2672125"/>
          </a:xfrm>
        </p:grpSpPr>
        <p:grpSp>
          <p:nvGrpSpPr>
            <p:cNvPr id="29" name="Group 28"/>
            <p:cNvGrpSpPr/>
            <p:nvPr/>
          </p:nvGrpSpPr>
          <p:grpSpPr>
            <a:xfrm>
              <a:off x="5437878" y="2803162"/>
              <a:ext cx="1268703" cy="649897"/>
              <a:chOff x="5568970" y="3412762"/>
              <a:chExt cx="1268703" cy="64989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568970" y="3635441"/>
                <a:ext cx="1268703" cy="427218"/>
                <a:chOff x="5568970" y="3951354"/>
                <a:chExt cx="1268703" cy="427218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5568970" y="3951354"/>
                  <a:ext cx="1268703" cy="42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/>
                    <a:t>0x 01ABCDEF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3770" y="4062692"/>
                  <a:ext cx="838200" cy="2226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5721370" y="3412762"/>
                <a:ext cx="774897" cy="404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32-bit </a:t>
                </a:r>
                <a:r>
                  <a:rPr lang="en-US" sz="1200" dirty="0" err="1"/>
                  <a:t>int</a:t>
                </a:r>
                <a:endParaRPr lang="en-US" sz="1200" dirty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048000" y="3137179"/>
              <a:ext cx="5340085" cy="2338108"/>
              <a:chOff x="3048000" y="3137179"/>
              <a:chExt cx="5340085" cy="233810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048000" y="3137179"/>
                <a:ext cx="1225285" cy="2261908"/>
                <a:chOff x="6781800" y="2451379"/>
                <a:chExt cx="1225285" cy="2261908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7391400" y="3341687"/>
                  <a:ext cx="4572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AB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7391400" y="2884487"/>
                  <a:ext cx="4572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01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7391400" y="3798887"/>
                  <a:ext cx="4572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CD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7391400" y="4256087"/>
                  <a:ext cx="4572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EF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781800" y="2971801"/>
                  <a:ext cx="619418" cy="17088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0xFF00</a:t>
                  </a:r>
                </a:p>
                <a:p>
                  <a:endParaRPr lang="en-US" sz="1000" dirty="0"/>
                </a:p>
                <a:p>
                  <a:r>
                    <a:rPr lang="en-US" sz="1000" dirty="0"/>
                    <a:t>0xFF01</a:t>
                  </a:r>
                </a:p>
                <a:p>
                  <a:endParaRPr lang="en-US" sz="1000" dirty="0"/>
                </a:p>
                <a:p>
                  <a:r>
                    <a:rPr lang="en-US" sz="1000" dirty="0"/>
                    <a:t>0xFF02</a:t>
                  </a:r>
                </a:p>
                <a:p>
                  <a:endParaRPr lang="en-US" sz="1000" dirty="0"/>
                </a:p>
                <a:p>
                  <a:r>
                    <a:rPr lang="en-US" sz="1000" dirty="0"/>
                    <a:t>0xFF03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266678" y="2451379"/>
                  <a:ext cx="740407" cy="4047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memory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7162800" y="3248517"/>
                <a:ext cx="1225285" cy="2226770"/>
                <a:chOff x="6781800" y="2486517"/>
                <a:chExt cx="1225285" cy="222677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7391400" y="3341687"/>
                  <a:ext cx="4572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CD</a:t>
                  </a: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391400" y="2884487"/>
                  <a:ext cx="4572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EF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7391400" y="3798887"/>
                  <a:ext cx="4572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AB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391400" y="4256087"/>
                  <a:ext cx="4572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01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781800" y="2971800"/>
                  <a:ext cx="619418" cy="17088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0xFF00</a:t>
                  </a:r>
                </a:p>
                <a:p>
                  <a:endParaRPr lang="en-US" sz="1000" dirty="0"/>
                </a:p>
                <a:p>
                  <a:r>
                    <a:rPr lang="en-US" sz="1000" dirty="0"/>
                    <a:t>0xFF01</a:t>
                  </a:r>
                </a:p>
                <a:p>
                  <a:endParaRPr lang="en-US" sz="1000" dirty="0"/>
                </a:p>
                <a:p>
                  <a:r>
                    <a:rPr lang="en-US" sz="1000" dirty="0"/>
                    <a:t>0xFF02</a:t>
                  </a:r>
                </a:p>
                <a:p>
                  <a:endParaRPr lang="en-US" sz="1000" dirty="0"/>
                </a:p>
                <a:p>
                  <a:r>
                    <a:rPr lang="en-US" sz="1000" dirty="0"/>
                    <a:t>0xFF03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7266678" y="2486517"/>
                  <a:ext cx="740407" cy="4047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memory</a:t>
                  </a:r>
                </a:p>
              </p:txBody>
            </p:sp>
          </p:grpSp>
          <p:sp>
            <p:nvSpPr>
              <p:cNvPr id="34" name="Freeform 33"/>
              <p:cNvSpPr/>
              <p:nvPr/>
            </p:nvSpPr>
            <p:spPr>
              <a:xfrm>
                <a:off x="4142828" y="3471195"/>
                <a:ext cx="1676050" cy="334016"/>
              </a:xfrm>
              <a:custGeom>
                <a:avLst/>
                <a:gdLst>
                  <a:gd name="connsiteX0" fmla="*/ 1427655 w 1436413"/>
                  <a:gd name="connsiteY0" fmla="*/ 0 h 332828"/>
                  <a:gd name="connsiteX1" fmla="*/ 1436413 w 1436413"/>
                  <a:gd name="connsiteY1" fmla="*/ 332828 h 332828"/>
                  <a:gd name="connsiteX2" fmla="*/ 0 w 1436413"/>
                  <a:gd name="connsiteY2" fmla="*/ 332828 h 3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413" h="332828">
                    <a:moveTo>
                      <a:pt x="1427655" y="0"/>
                    </a:moveTo>
                    <a:lnTo>
                      <a:pt x="1436413" y="332828"/>
                    </a:lnTo>
                    <a:lnTo>
                      <a:pt x="0" y="332828"/>
                    </a:lnTo>
                  </a:path>
                </a:pathLst>
              </a:custGeom>
              <a:ln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4125310" y="3471195"/>
                <a:ext cx="1922168" cy="779371"/>
              </a:xfrm>
              <a:custGeom>
                <a:avLst/>
                <a:gdLst>
                  <a:gd name="connsiteX0" fmla="*/ 1734207 w 1734207"/>
                  <a:gd name="connsiteY0" fmla="*/ 0 h 805793"/>
                  <a:gd name="connsiteX1" fmla="*/ 1734207 w 1734207"/>
                  <a:gd name="connsiteY1" fmla="*/ 805793 h 805793"/>
                  <a:gd name="connsiteX2" fmla="*/ 0 w 1734207"/>
                  <a:gd name="connsiteY2" fmla="*/ 805793 h 805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4207" h="805793">
                    <a:moveTo>
                      <a:pt x="1734207" y="0"/>
                    </a:moveTo>
                    <a:lnTo>
                      <a:pt x="1734207" y="805793"/>
                    </a:lnTo>
                    <a:lnTo>
                      <a:pt x="0" y="805793"/>
                    </a:lnTo>
                  </a:path>
                </a:pathLst>
              </a:custGeom>
              <a:ln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4125311" y="3471195"/>
                <a:ext cx="2150767" cy="1249701"/>
              </a:xfrm>
              <a:custGeom>
                <a:avLst/>
                <a:gdLst>
                  <a:gd name="connsiteX0" fmla="*/ 2067035 w 2075793"/>
                  <a:gd name="connsiteY0" fmla="*/ 0 h 1287518"/>
                  <a:gd name="connsiteX1" fmla="*/ 2075793 w 2075793"/>
                  <a:gd name="connsiteY1" fmla="*/ 1287518 h 1287518"/>
                  <a:gd name="connsiteX2" fmla="*/ 0 w 2075793"/>
                  <a:gd name="connsiteY2" fmla="*/ 1278759 h 128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793" h="1287518">
                    <a:moveTo>
                      <a:pt x="2067035" y="0"/>
                    </a:moveTo>
                    <a:cubicBezTo>
                      <a:pt x="2069954" y="429173"/>
                      <a:pt x="2072874" y="858345"/>
                      <a:pt x="2075793" y="1287518"/>
                    </a:cubicBezTo>
                    <a:lnTo>
                      <a:pt x="0" y="1278759"/>
                    </a:lnTo>
                  </a:path>
                </a:pathLst>
              </a:custGeom>
              <a:ln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4134069" y="3471195"/>
                <a:ext cx="2370609" cy="1740183"/>
              </a:xfrm>
              <a:custGeom>
                <a:avLst/>
                <a:gdLst>
                  <a:gd name="connsiteX0" fmla="*/ 2321034 w 2338552"/>
                  <a:gd name="connsiteY0" fmla="*/ 0 h 1786758"/>
                  <a:gd name="connsiteX1" fmla="*/ 2338552 w 2338552"/>
                  <a:gd name="connsiteY1" fmla="*/ 1786758 h 1786758"/>
                  <a:gd name="connsiteX2" fmla="*/ 0 w 2338552"/>
                  <a:gd name="connsiteY2" fmla="*/ 1778000 h 178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8552" h="1786758">
                    <a:moveTo>
                      <a:pt x="2321034" y="0"/>
                    </a:moveTo>
                    <a:lnTo>
                      <a:pt x="2338552" y="1786758"/>
                    </a:lnTo>
                    <a:lnTo>
                      <a:pt x="0" y="1778000"/>
                    </a:lnTo>
                  </a:path>
                </a:pathLst>
              </a:custGeom>
              <a:ln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6504678" y="3471195"/>
                <a:ext cx="686150" cy="426392"/>
              </a:xfrm>
              <a:custGeom>
                <a:avLst/>
                <a:gdLst>
                  <a:gd name="connsiteX0" fmla="*/ 0 w 674414"/>
                  <a:gd name="connsiteY0" fmla="*/ 0 h 446689"/>
                  <a:gd name="connsiteX1" fmla="*/ 0 w 674414"/>
                  <a:gd name="connsiteY1" fmla="*/ 446689 h 446689"/>
                  <a:gd name="connsiteX2" fmla="*/ 674414 w 674414"/>
                  <a:gd name="connsiteY2" fmla="*/ 446689 h 446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4414" h="446689">
                    <a:moveTo>
                      <a:pt x="0" y="0"/>
                    </a:moveTo>
                    <a:lnTo>
                      <a:pt x="0" y="446689"/>
                    </a:lnTo>
                    <a:lnTo>
                      <a:pt x="674414" y="446689"/>
                    </a:lnTo>
                  </a:path>
                </a:pathLst>
              </a:custGeom>
              <a:ln>
                <a:solidFill>
                  <a:srgbClr val="8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276078" y="3471195"/>
                <a:ext cx="905991" cy="785496"/>
              </a:xfrm>
              <a:custGeom>
                <a:avLst/>
                <a:gdLst>
                  <a:gd name="connsiteX0" fmla="*/ 0 w 937172"/>
                  <a:gd name="connsiteY0" fmla="*/ 0 h 814552"/>
                  <a:gd name="connsiteX1" fmla="*/ 0 w 937172"/>
                  <a:gd name="connsiteY1" fmla="*/ 805793 h 814552"/>
                  <a:gd name="connsiteX2" fmla="*/ 937172 w 937172"/>
                  <a:gd name="connsiteY2" fmla="*/ 814552 h 81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7172" h="814552">
                    <a:moveTo>
                      <a:pt x="0" y="0"/>
                    </a:moveTo>
                    <a:lnTo>
                      <a:pt x="0" y="805793"/>
                    </a:lnTo>
                    <a:lnTo>
                      <a:pt x="937172" y="814552"/>
                    </a:lnTo>
                  </a:path>
                </a:pathLst>
              </a:custGeom>
              <a:ln>
                <a:solidFill>
                  <a:srgbClr val="8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6047478" y="3471195"/>
                <a:ext cx="1125832" cy="1354805"/>
              </a:xfrm>
              <a:custGeom>
                <a:avLst/>
                <a:gdLst>
                  <a:gd name="connsiteX0" fmla="*/ 0 w 1270000"/>
                  <a:gd name="connsiteY0" fmla="*/ 0 h 1375103"/>
                  <a:gd name="connsiteX1" fmla="*/ 8759 w 1270000"/>
                  <a:gd name="connsiteY1" fmla="*/ 1375103 h 1375103"/>
                  <a:gd name="connsiteX2" fmla="*/ 1270000 w 1270000"/>
                  <a:gd name="connsiteY2" fmla="*/ 1375103 h 137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0000" h="1375103">
                    <a:moveTo>
                      <a:pt x="0" y="0"/>
                    </a:moveTo>
                    <a:cubicBezTo>
                      <a:pt x="2920" y="458368"/>
                      <a:pt x="5839" y="916735"/>
                      <a:pt x="8759" y="1375103"/>
                    </a:cubicBezTo>
                    <a:lnTo>
                      <a:pt x="1270000" y="1375103"/>
                    </a:lnTo>
                  </a:path>
                </a:pathLst>
              </a:custGeom>
              <a:ln>
                <a:solidFill>
                  <a:srgbClr val="8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5818878" y="3471195"/>
                <a:ext cx="1301881" cy="1836529"/>
              </a:xfrm>
              <a:custGeom>
                <a:avLst/>
                <a:gdLst>
                  <a:gd name="connsiteX0" fmla="*/ 0 w 1506483"/>
                  <a:gd name="connsiteY0" fmla="*/ 0 h 1848069"/>
                  <a:gd name="connsiteX1" fmla="*/ 35034 w 1506483"/>
                  <a:gd name="connsiteY1" fmla="*/ 1830552 h 1848069"/>
                  <a:gd name="connsiteX2" fmla="*/ 1506483 w 1506483"/>
                  <a:gd name="connsiteY2" fmla="*/ 1848069 h 184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6483" h="1848069">
                    <a:moveTo>
                      <a:pt x="0" y="0"/>
                    </a:moveTo>
                    <a:lnTo>
                      <a:pt x="35034" y="1830552"/>
                    </a:lnTo>
                    <a:lnTo>
                      <a:pt x="1506483" y="1848069"/>
                    </a:lnTo>
                  </a:path>
                </a:pathLst>
              </a:custGeom>
              <a:ln>
                <a:solidFill>
                  <a:srgbClr val="8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257508" y="4045689"/>
            <a:ext cx="4343399" cy="1938992"/>
          </a:xfrm>
          <a:prstGeom prst="rect">
            <a:avLst/>
          </a:prstGeom>
          <a:solidFill>
            <a:srgbClr val="CCFFCC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		Memory		</a:t>
            </a:r>
          </a:p>
          <a:p>
            <a:r>
              <a:rPr lang="en-US" sz="800" dirty="0"/>
              <a:t>		0x000000	Byte0	Byte1</a:t>
            </a:r>
          </a:p>
          <a:p>
            <a:r>
              <a:rPr lang="en-US" sz="800" dirty="0"/>
              <a:t>		0x000002	Byte2	Byte3</a:t>
            </a:r>
          </a:p>
          <a:p>
            <a:r>
              <a:rPr lang="en-US" sz="800" dirty="0"/>
              <a:t>		0x000004	Byte4	Byte5</a:t>
            </a:r>
          </a:p>
          <a:p>
            <a:endParaRPr lang="en-US" sz="800" dirty="0"/>
          </a:p>
          <a:p>
            <a:r>
              <a:rPr lang="en-US" sz="800" dirty="0"/>
              <a:t>		0x000000	Word0 MSB	Word0 LSB</a:t>
            </a:r>
          </a:p>
          <a:p>
            <a:r>
              <a:rPr lang="en-US" sz="800" dirty="0"/>
              <a:t>		0x000002	Word1 MSB	Word1 LSB</a:t>
            </a:r>
          </a:p>
          <a:p>
            <a:r>
              <a:rPr lang="en-US" sz="800" dirty="0"/>
              <a:t>MOVE #$3210, 4		0x000004	0x32	0x10</a:t>
            </a:r>
          </a:p>
          <a:p>
            <a:endParaRPr lang="en-US" sz="800" dirty="0"/>
          </a:p>
          <a:p>
            <a:r>
              <a:rPr lang="en-US" sz="800" dirty="0"/>
              <a:t>		0x000000	Longword0 MSW</a:t>
            </a:r>
          </a:p>
          <a:p>
            <a:r>
              <a:rPr lang="en-US" sz="800" dirty="0"/>
              <a:t>		0x000002	Longword0 LSW</a:t>
            </a:r>
          </a:p>
          <a:p>
            <a:r>
              <a:rPr lang="en-US" sz="800" dirty="0"/>
              <a:t>		0x000004	Longword1 MSW</a:t>
            </a:r>
          </a:p>
          <a:p>
            <a:r>
              <a:rPr lang="en-US" sz="800" dirty="0"/>
              <a:t>		0x000006	Longword1 LSW</a:t>
            </a:r>
          </a:p>
          <a:p>
            <a:r>
              <a:rPr lang="en-US" sz="800" dirty="0"/>
              <a:t>MOVE #$76543210, $8	0x000008	0x76	0x54</a:t>
            </a:r>
          </a:p>
          <a:p>
            <a:r>
              <a:rPr lang="en-US" sz="800" dirty="0"/>
              <a:t>		0x00000A	0x32	0x10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4652627" y="1417638"/>
            <a:ext cx="0" cy="4800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Left Brace 46"/>
          <p:cNvSpPr/>
          <p:nvPr/>
        </p:nvSpPr>
        <p:spPr>
          <a:xfrm rot="16200000">
            <a:off x="6819900" y="2628900"/>
            <a:ext cx="76200" cy="152400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/>
          <p:cNvSpPr/>
          <p:nvPr/>
        </p:nvSpPr>
        <p:spPr>
          <a:xfrm rot="16200000">
            <a:off x="6362700" y="2628901"/>
            <a:ext cx="76200" cy="152400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6134100" y="2628901"/>
            <a:ext cx="76200" cy="152400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/>
          <p:cNvSpPr/>
          <p:nvPr/>
        </p:nvSpPr>
        <p:spPr>
          <a:xfrm rot="16200000">
            <a:off x="6591300" y="2628901"/>
            <a:ext cx="76200" cy="152400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81CB029-1231-B44C-89D9-35596E90E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54" y="4050922"/>
            <a:ext cx="4419823" cy="16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0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2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3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SigBrnd</Template>
  <TotalTime>25674</TotalTime>
  <Words>1427</Words>
  <Application>Microsoft Macintosh PowerPoint</Application>
  <PresentationFormat>On-screen Show (4:3)</PresentationFormat>
  <Paragraphs>372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Frutiger 55 Roman</vt:lpstr>
      <vt:lpstr>Arial</vt:lpstr>
      <vt:lpstr>Calibri</vt:lpstr>
      <vt:lpstr>Courier New</vt:lpstr>
      <vt:lpstr>Times New Roman</vt:lpstr>
      <vt:lpstr>1_Office Theme</vt:lpstr>
      <vt:lpstr>Office Theme</vt:lpstr>
      <vt:lpstr>2_Office Theme</vt:lpstr>
      <vt:lpstr>3_Office Theme</vt:lpstr>
      <vt:lpstr>4_Office Theme</vt:lpstr>
      <vt:lpstr>CSS 422 Hardware and Computer Organization </vt:lpstr>
      <vt:lpstr>Topics</vt:lpstr>
      <vt:lpstr>Embedded Systems, Microcontrollers, and Microprocessors</vt:lpstr>
      <vt:lpstr>Microprocessor</vt:lpstr>
      <vt:lpstr>How Microprocessor Works</vt:lpstr>
      <vt:lpstr>Instruction Pipelining</vt:lpstr>
      <vt:lpstr>CPU Architecture: RICS vs CISC Memory Architecture: Harvard vs von Neuman</vt:lpstr>
      <vt:lpstr>Memory Map</vt:lpstr>
      <vt:lpstr>Memory Endianness</vt:lpstr>
      <vt:lpstr>Memory Alignment</vt:lpstr>
      <vt:lpstr>ARM CPUs</vt:lpstr>
      <vt:lpstr>ARM CPU Registers</vt:lpstr>
      <vt:lpstr>ARM Instruction Sets</vt:lpstr>
      <vt:lpstr>Thumb 16/32-bit Instruction Encoding</vt:lpstr>
      <vt:lpstr>Assembly Programming Basics</vt:lpstr>
      <vt:lpstr>First Assembly Program</vt:lpstr>
      <vt:lpstr>VisUAL</vt:lpstr>
      <vt:lpstr>Summary</vt:lpstr>
      <vt:lpstr>Custom Show 1</vt:lpstr>
    </vt:vector>
  </TitlesOfParts>
  <Company>Pluto Sound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CSc3360 Windowing Systems Programming</dc:title>
  <dc:creator>Stephen J. Pellicer</dc:creator>
  <cp:lastModifiedBy>Munehiro Fukuda</cp:lastModifiedBy>
  <cp:revision>609</cp:revision>
  <cp:lastPrinted>1601-01-01T00:00:00Z</cp:lastPrinted>
  <dcterms:created xsi:type="dcterms:W3CDTF">2006-01-05T18:10:09Z</dcterms:created>
  <dcterms:modified xsi:type="dcterms:W3CDTF">2025-01-13T17:59:29Z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